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handoutMasterIdLst>
    <p:handoutMasterId r:id="rId33"/>
  </p:handoutMasterIdLst>
  <p:sldIdLst>
    <p:sldId id="256" r:id="rId2"/>
    <p:sldId id="258" r:id="rId3"/>
    <p:sldId id="257" r:id="rId4"/>
    <p:sldId id="292" r:id="rId5"/>
    <p:sldId id="267" r:id="rId6"/>
    <p:sldId id="295" r:id="rId7"/>
    <p:sldId id="269" r:id="rId8"/>
    <p:sldId id="271" r:id="rId9"/>
    <p:sldId id="296" r:id="rId10"/>
    <p:sldId id="297" r:id="rId11"/>
    <p:sldId id="270" r:id="rId12"/>
    <p:sldId id="298" r:id="rId13"/>
    <p:sldId id="272" r:id="rId14"/>
    <p:sldId id="273" r:id="rId15"/>
    <p:sldId id="274" r:id="rId16"/>
    <p:sldId id="276" r:id="rId17"/>
    <p:sldId id="282" r:id="rId18"/>
    <p:sldId id="280" r:id="rId19"/>
    <p:sldId id="283" r:id="rId20"/>
    <p:sldId id="284" r:id="rId21"/>
    <p:sldId id="285" r:id="rId22"/>
    <p:sldId id="286" r:id="rId23"/>
    <p:sldId id="287" r:id="rId24"/>
    <p:sldId id="288" r:id="rId25"/>
    <p:sldId id="299" r:id="rId26"/>
    <p:sldId id="300" r:id="rId27"/>
    <p:sldId id="301" r:id="rId28"/>
    <p:sldId id="302" r:id="rId29"/>
    <p:sldId id="289" r:id="rId30"/>
    <p:sldId id="291" r:id="rId31"/>
    <p:sldId id="293" r:id="rId32"/>
  </p:sldIdLst>
  <p:sldSz cx="12192000" cy="6858000"/>
  <p:notesSz cx="688181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sz="quarter" idx="1"/>
          </p:nvPr>
        </p:nvSpPr>
        <p:spPr>
          <a:xfrm>
            <a:off x="3898102" y="0"/>
            <a:ext cx="2982119" cy="501879"/>
          </a:xfrm>
          <a:prstGeom prst="rect">
            <a:avLst/>
          </a:prstGeom>
        </p:spPr>
        <p:txBody>
          <a:bodyPr vert="horz" lIns="96478" tIns="48239" rIns="96478" bIns="48239" rtlCol="0"/>
          <a:lstStyle>
            <a:lvl1pPr algn="r">
              <a:defRPr sz="1300"/>
            </a:lvl1pPr>
          </a:lstStyle>
          <a:p>
            <a:fld id="{66BE8A74-35B9-4A47-B271-B5414A46B163}" type="datetimeFigureOut">
              <a:rPr lang="en-GB" smtClean="0"/>
              <a:t>02/03/2020</a:t>
            </a:fld>
            <a:endParaRPr lang="en-GB"/>
          </a:p>
        </p:txBody>
      </p:sp>
      <p:sp>
        <p:nvSpPr>
          <p:cNvPr id="4" name="Footer Placeholder 3"/>
          <p:cNvSpPr>
            <a:spLocks noGrp="1"/>
          </p:cNvSpPr>
          <p:nvPr>
            <p:ph type="ftr" sz="quarter" idx="2"/>
          </p:nvPr>
        </p:nvSpPr>
        <p:spPr>
          <a:xfrm>
            <a:off x="0" y="9500961"/>
            <a:ext cx="2982119" cy="501878"/>
          </a:xfrm>
          <a:prstGeom prst="rect">
            <a:avLst/>
          </a:prstGeom>
        </p:spPr>
        <p:txBody>
          <a:bodyPr vert="horz" lIns="96478" tIns="48239" rIns="96478" bIns="48239" rtlCol="0" anchor="b"/>
          <a:lstStyle>
            <a:lvl1pPr algn="l">
              <a:defRPr sz="1300"/>
            </a:lvl1pPr>
          </a:lstStyle>
          <a:p>
            <a:endParaRPr lang="en-GB"/>
          </a:p>
        </p:txBody>
      </p:sp>
      <p:sp>
        <p:nvSpPr>
          <p:cNvPr id="5" name="Slide Number Placeholder 4"/>
          <p:cNvSpPr>
            <a:spLocks noGrp="1"/>
          </p:cNvSpPr>
          <p:nvPr>
            <p:ph type="sldNum" sz="quarter" idx="3"/>
          </p:nvPr>
        </p:nvSpPr>
        <p:spPr>
          <a:xfrm>
            <a:off x="3898102" y="9500961"/>
            <a:ext cx="2982119" cy="501878"/>
          </a:xfrm>
          <a:prstGeom prst="rect">
            <a:avLst/>
          </a:prstGeom>
        </p:spPr>
        <p:txBody>
          <a:bodyPr vert="horz" lIns="96478" tIns="48239" rIns="96478" bIns="48239" rtlCol="0" anchor="b"/>
          <a:lstStyle>
            <a:lvl1pPr algn="r">
              <a:defRPr sz="1300"/>
            </a:lvl1pPr>
          </a:lstStyle>
          <a:p>
            <a:fld id="{2A6D1B14-4EB2-47E9-BDE9-0981ACF82249}" type="slidenum">
              <a:rPr lang="en-GB" smtClean="0"/>
              <a:t>‹#›</a:t>
            </a:fld>
            <a:endParaRPr lang="en-GB"/>
          </a:p>
        </p:txBody>
      </p:sp>
    </p:spTree>
    <p:extLst>
      <p:ext uri="{BB962C8B-B14F-4D97-AF65-F5344CB8AC3E}">
        <p14:creationId xmlns:p14="http://schemas.microsoft.com/office/powerpoint/2010/main" val="40630453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3/2/2020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3/2/2020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3/2/2020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3/2/2020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3/2/2020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3/2/2020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3/2/2020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3/2/2020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3/2/2020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3/2/2020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9600" b="1" dirty="0">
                <a:solidFill>
                  <a:srgbClr val="0070C0"/>
                </a:solidFill>
              </a:rPr>
              <a:t>PSHE</a:t>
            </a:r>
          </a:p>
        </p:txBody>
      </p:sp>
      <p:sp>
        <p:nvSpPr>
          <p:cNvPr id="3" name="Subtitle 2"/>
          <p:cNvSpPr>
            <a:spLocks noGrp="1"/>
          </p:cNvSpPr>
          <p:nvPr>
            <p:ph type="subTitle" idx="1"/>
          </p:nvPr>
        </p:nvSpPr>
        <p:spPr/>
        <p:txBody>
          <a:bodyPr>
            <a:normAutofit/>
          </a:bodyPr>
          <a:lstStyle/>
          <a:p>
            <a:r>
              <a:rPr lang="en-GB" sz="2400" b="1" dirty="0"/>
              <a:t>At St Matthew’s Church of England Primary School</a:t>
            </a:r>
          </a:p>
        </p:txBody>
      </p:sp>
      <p:pic>
        <p:nvPicPr>
          <p:cNvPr id="3078" name="Picture 6" descr="Image result for psh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575" y="1177396"/>
            <a:ext cx="354330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237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rPr>
              <a:t>Relationships:</a:t>
            </a:r>
          </a:p>
        </p:txBody>
      </p:sp>
      <p:sp>
        <p:nvSpPr>
          <p:cNvPr id="3" name="Content Placeholder 2"/>
          <p:cNvSpPr>
            <a:spLocks noGrp="1"/>
          </p:cNvSpPr>
          <p:nvPr>
            <p:ph idx="1"/>
          </p:nvPr>
        </p:nvSpPr>
        <p:spPr/>
        <p:txBody>
          <a:bodyPr/>
          <a:lstStyle/>
          <a:p>
            <a:r>
              <a:rPr lang="en-GB" b="1" u="sng" dirty="0">
                <a:solidFill>
                  <a:schemeClr val="accent4">
                    <a:lumMod val="75000"/>
                  </a:schemeClr>
                </a:solidFill>
              </a:rPr>
              <a:t>Online relationships</a:t>
            </a:r>
          </a:p>
          <a:p>
            <a:r>
              <a:rPr lang="en-GB" b="1" dirty="0">
                <a:solidFill>
                  <a:srgbClr val="00B050"/>
                </a:solidFill>
              </a:rPr>
              <a:t>Principles of keeping safe online</a:t>
            </a:r>
          </a:p>
          <a:p>
            <a:r>
              <a:rPr lang="en-GB" b="1" dirty="0">
                <a:solidFill>
                  <a:srgbClr val="00B050"/>
                </a:solidFill>
              </a:rPr>
              <a:t>Sharing of online information and data</a:t>
            </a:r>
          </a:p>
          <a:p>
            <a:endParaRPr lang="en-GB" b="1" dirty="0">
              <a:solidFill>
                <a:srgbClr val="00B050"/>
              </a:solidFill>
            </a:endParaRPr>
          </a:p>
          <a:p>
            <a:r>
              <a:rPr lang="en-GB" b="1" u="sng" dirty="0">
                <a:solidFill>
                  <a:schemeClr val="accent4">
                    <a:lumMod val="75000"/>
                  </a:schemeClr>
                </a:solidFill>
              </a:rPr>
              <a:t>Being Safe</a:t>
            </a:r>
          </a:p>
          <a:p>
            <a:r>
              <a:rPr lang="en-GB" b="1" dirty="0">
                <a:solidFill>
                  <a:srgbClr val="00B050"/>
                </a:solidFill>
              </a:rPr>
              <a:t>Boundaries</a:t>
            </a:r>
          </a:p>
          <a:p>
            <a:r>
              <a:rPr lang="en-GB" b="1" dirty="0">
                <a:solidFill>
                  <a:srgbClr val="00B050"/>
                </a:solidFill>
              </a:rPr>
              <a:t>Concept of privacy</a:t>
            </a:r>
          </a:p>
          <a:p>
            <a:r>
              <a:rPr lang="en-GB" b="1" dirty="0">
                <a:solidFill>
                  <a:srgbClr val="00B050"/>
                </a:solidFill>
              </a:rPr>
              <a:t>Appropriate and inappropriate contact</a:t>
            </a:r>
          </a:p>
          <a:p>
            <a:r>
              <a:rPr lang="en-GB" b="1" dirty="0">
                <a:solidFill>
                  <a:srgbClr val="00B050"/>
                </a:solidFill>
              </a:rPr>
              <a:t>Seeking advice and help</a:t>
            </a:r>
          </a:p>
        </p:txBody>
      </p:sp>
    </p:spTree>
    <p:extLst>
      <p:ext uri="{BB962C8B-B14F-4D97-AF65-F5344CB8AC3E}">
        <p14:creationId xmlns:p14="http://schemas.microsoft.com/office/powerpoint/2010/main" val="548229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75863"/>
          </a:xfrm>
        </p:spPr>
        <p:txBody>
          <a:bodyPr>
            <a:normAutofit fontScale="90000"/>
          </a:bodyPr>
          <a:lstStyle/>
          <a:p>
            <a:r>
              <a:rPr lang="en-GB" b="1" u="sng" dirty="0">
                <a:solidFill>
                  <a:srgbClr val="FF0000"/>
                </a:solidFill>
              </a:rPr>
              <a:t>Sex Education:</a:t>
            </a:r>
          </a:p>
        </p:txBody>
      </p:sp>
      <p:sp>
        <p:nvSpPr>
          <p:cNvPr id="3" name="Content Placeholder 2"/>
          <p:cNvSpPr>
            <a:spLocks noGrp="1"/>
          </p:cNvSpPr>
          <p:nvPr>
            <p:ph idx="1"/>
          </p:nvPr>
        </p:nvSpPr>
        <p:spPr>
          <a:xfrm>
            <a:off x="917222" y="1013580"/>
            <a:ext cx="10357556" cy="5055326"/>
          </a:xfrm>
        </p:spPr>
        <p:txBody>
          <a:bodyPr>
            <a:normAutofit lnSpcReduction="10000"/>
          </a:bodyPr>
          <a:lstStyle/>
          <a:p>
            <a:r>
              <a:rPr lang="en-GB" sz="2000" b="1" dirty="0"/>
              <a:t>The National Curriculum for Science includes teaching on the main external body parts, the human body as it grows from birth to old age (including puberty and reproduction in some plants and </a:t>
            </a:r>
            <a:r>
              <a:rPr lang="en-GB" sz="2000" b="1" dirty="0" smtClean="0"/>
              <a:t>animals).  </a:t>
            </a:r>
            <a:r>
              <a:rPr lang="en-GB" sz="2000" b="1" dirty="0"/>
              <a:t>This element of education is </a:t>
            </a:r>
            <a:r>
              <a:rPr lang="en-GB" sz="2000" b="1" dirty="0">
                <a:solidFill>
                  <a:srgbClr val="FF0000"/>
                </a:solidFill>
              </a:rPr>
              <a:t>compulsory</a:t>
            </a:r>
            <a:r>
              <a:rPr lang="en-GB" sz="2000" b="1" dirty="0"/>
              <a:t> and parents do not have the option to withdraw their child. A copy of the Science National Curriculum is available if you wish to see in more detail what is covered. </a:t>
            </a:r>
          </a:p>
          <a:p>
            <a:endParaRPr lang="en-GB" sz="2000" b="1" dirty="0"/>
          </a:p>
          <a:p>
            <a:r>
              <a:rPr lang="en-GB" sz="2000" b="1" dirty="0"/>
              <a:t>Sex education </a:t>
            </a:r>
            <a:r>
              <a:rPr lang="en-GB" sz="2000" b="1" dirty="0">
                <a:solidFill>
                  <a:srgbClr val="FF0000"/>
                </a:solidFill>
              </a:rPr>
              <a:t>has not been made compulsory </a:t>
            </a:r>
            <a:r>
              <a:rPr lang="en-GB" sz="2000" b="1" dirty="0"/>
              <a:t>in primary schools, though the Department for Education ‘continues to recommend that all primary schools should have a sex education programme tailored to the age and the physical and emotional maturity of the pupils.</a:t>
            </a:r>
          </a:p>
          <a:p>
            <a:endParaRPr lang="en-GB" sz="2000" b="1" dirty="0"/>
          </a:p>
          <a:p>
            <a:r>
              <a:rPr lang="en-GB" sz="2000" b="1" dirty="0"/>
              <a:t>At St Matthew’s we have an </a:t>
            </a:r>
            <a:r>
              <a:rPr lang="en-GB" sz="2000" b="1" dirty="0">
                <a:solidFill>
                  <a:srgbClr val="FF0000"/>
                </a:solidFill>
              </a:rPr>
              <a:t>embedded program of Sex Education </a:t>
            </a:r>
            <a:r>
              <a:rPr lang="en-GB" sz="2000" b="1" dirty="0"/>
              <a:t>and are looking to continue with this.  We see Sex Education as a partnership between school and parents/carers.  </a:t>
            </a:r>
          </a:p>
        </p:txBody>
      </p:sp>
      <p:sp>
        <p:nvSpPr>
          <p:cNvPr id="4" name="Rectangle 3"/>
          <p:cNvSpPr/>
          <p:nvPr/>
        </p:nvSpPr>
        <p:spPr>
          <a:xfrm>
            <a:off x="3048000" y="1720840"/>
            <a:ext cx="6096000" cy="369332"/>
          </a:xfrm>
          <a:prstGeom prst="rect">
            <a:avLst/>
          </a:prstGeom>
        </p:spPr>
        <p:txBody>
          <a:bodyPr>
            <a:spAutoFit/>
          </a:bodyPr>
          <a:lstStyle/>
          <a:p>
            <a:endParaRPr lang="en-GB" dirty="0"/>
          </a:p>
        </p:txBody>
      </p:sp>
    </p:spTree>
    <p:extLst>
      <p:ext uri="{BB962C8B-B14F-4D97-AF65-F5344CB8AC3E}">
        <p14:creationId xmlns:p14="http://schemas.microsoft.com/office/powerpoint/2010/main" val="873842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610473"/>
          </a:xfrm>
        </p:spPr>
        <p:txBody>
          <a:bodyPr>
            <a:normAutofit fontScale="90000"/>
          </a:bodyPr>
          <a:lstStyle/>
          <a:p>
            <a:r>
              <a:rPr lang="en-GB" b="1" dirty="0">
                <a:solidFill>
                  <a:srgbClr val="FF0000"/>
                </a:solidFill>
              </a:rPr>
              <a:t>Parental Rights:</a:t>
            </a:r>
            <a:r>
              <a:rPr lang="en-GB" dirty="0"/>
              <a:t/>
            </a:r>
            <a:br>
              <a:rPr lang="en-GB" dirty="0"/>
            </a:br>
            <a:endParaRPr lang="en-GB" dirty="0"/>
          </a:p>
        </p:txBody>
      </p:sp>
      <p:sp>
        <p:nvSpPr>
          <p:cNvPr id="3" name="Content Placeholder 2"/>
          <p:cNvSpPr>
            <a:spLocks noGrp="1"/>
          </p:cNvSpPr>
          <p:nvPr>
            <p:ph idx="1"/>
          </p:nvPr>
        </p:nvSpPr>
        <p:spPr>
          <a:xfrm>
            <a:off x="1066799" y="1027289"/>
            <a:ext cx="10549467" cy="5426520"/>
          </a:xfrm>
        </p:spPr>
        <p:txBody>
          <a:bodyPr>
            <a:normAutofit/>
          </a:bodyPr>
          <a:lstStyle/>
          <a:p>
            <a:r>
              <a:rPr lang="en-GB" sz="2800" b="1" dirty="0">
                <a:solidFill>
                  <a:srgbClr val="FF0000"/>
                </a:solidFill>
              </a:rPr>
              <a:t>The right of withdrawal from September 2020 </a:t>
            </a:r>
          </a:p>
          <a:p>
            <a:r>
              <a:rPr lang="en-GB" sz="1900" b="1" dirty="0"/>
              <a:t>The statutory guidance for Relationships Education and Health Education will come into effect in all primary schools from 2020.</a:t>
            </a:r>
          </a:p>
          <a:p>
            <a:r>
              <a:rPr lang="en-GB" sz="1900" b="1" dirty="0"/>
              <a:t>Parents will not be able to withdraw their children from any aspect of Relationships Education or Health Education (which includes learning about the changing adolescent body and puberty). </a:t>
            </a:r>
          </a:p>
          <a:p>
            <a:r>
              <a:rPr lang="en-GB" sz="1900" b="1" dirty="0"/>
              <a:t>Parents will be able to withdraw their children from any aspects of Sex Education other than those which are part of the science curriculum. </a:t>
            </a:r>
            <a:endParaRPr lang="en-GB" sz="1900" b="1" dirty="0" smtClean="0"/>
          </a:p>
          <a:p>
            <a:r>
              <a:rPr lang="en-GB" sz="1900" b="1" smtClean="0"/>
              <a:t>Headteachers</a:t>
            </a:r>
            <a:r>
              <a:rPr lang="en-GB" sz="1900" b="1" dirty="0" smtClean="0"/>
              <a:t> </a:t>
            </a:r>
            <a:r>
              <a:rPr lang="en-GB" sz="1900" b="1" dirty="0"/>
              <a:t>in primary schools must grant requests to withdraw a pupil from sex education, other than where it is part of the science curriculum.  The Head teacher, will however, first discuss with parents the benefits of receiving this important education, any detrimental effects that withdrawal might have on the child and the need to provide this education at home.</a:t>
            </a:r>
            <a:endParaRPr lang="en-GB" b="1" dirty="0"/>
          </a:p>
        </p:txBody>
      </p:sp>
    </p:spTree>
    <p:extLst>
      <p:ext uri="{BB962C8B-B14F-4D97-AF65-F5344CB8AC3E}">
        <p14:creationId xmlns:p14="http://schemas.microsoft.com/office/powerpoint/2010/main" val="3185839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600" b="1" dirty="0"/>
              <a:t>So how are we going to do this? </a:t>
            </a:r>
          </a:p>
        </p:txBody>
      </p:sp>
      <p:sp>
        <p:nvSpPr>
          <p:cNvPr id="3" name="Subtitle 2"/>
          <p:cNvSpPr>
            <a:spLocks noGrp="1"/>
          </p:cNvSpPr>
          <p:nvPr>
            <p:ph type="subTitle" idx="1"/>
          </p:nvPr>
        </p:nvSpPr>
        <p:spPr/>
        <p:txBody>
          <a:bodyPr/>
          <a:lstStyle/>
          <a:p>
            <a:endParaRPr lang="en-GB" dirty="0"/>
          </a:p>
        </p:txBody>
      </p:sp>
      <p:pic>
        <p:nvPicPr>
          <p:cNvPr id="2052" name="Picture 4" descr="Image result for how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54" y="379941"/>
            <a:ext cx="2508602" cy="202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68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3"/>
            <a:ext cx="10058400" cy="5521139"/>
          </a:xfrm>
        </p:spPr>
        <p:txBody>
          <a:bodyPr>
            <a:normAutofit/>
          </a:bodyPr>
          <a:lstStyle/>
          <a:p>
            <a:r>
              <a:rPr lang="en-GB" b="1" dirty="0"/>
              <a:t>As a school we want to ensure that, not only do we comply with the statutory guidance, we also want to provide a wider PSHE curriculum that is relevant and up to date.</a:t>
            </a:r>
          </a:p>
        </p:txBody>
      </p:sp>
      <p:sp>
        <p:nvSpPr>
          <p:cNvPr id="3" name="Content Placeholder 2"/>
          <p:cNvSpPr>
            <a:spLocks noGrp="1"/>
          </p:cNvSpPr>
          <p:nvPr>
            <p:ph idx="1"/>
          </p:nvPr>
        </p:nvSpPr>
        <p:spPr>
          <a:xfrm flipH="1" flipV="1">
            <a:off x="11125199" y="6035039"/>
            <a:ext cx="637823" cy="399627"/>
          </a:xfrm>
        </p:spPr>
        <p:txBody>
          <a:bodyPr/>
          <a:lstStyle/>
          <a:p>
            <a:endParaRPr lang="en-GB" dirty="0"/>
          </a:p>
          <a:p>
            <a:endParaRPr lang="en-GB" dirty="0"/>
          </a:p>
          <a:p>
            <a:endParaRPr lang="en-GB" dirty="0"/>
          </a:p>
        </p:txBody>
      </p:sp>
    </p:spTree>
    <p:extLst>
      <p:ext uri="{BB962C8B-B14F-4D97-AF65-F5344CB8AC3E}">
        <p14:creationId xmlns:p14="http://schemas.microsoft.com/office/powerpoint/2010/main" val="3386504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16089"/>
            <a:ext cx="10058400" cy="1253067"/>
          </a:xfrm>
        </p:spPr>
        <p:txBody>
          <a:bodyPr>
            <a:normAutofit/>
          </a:bodyPr>
          <a:lstStyle/>
          <a:p>
            <a:r>
              <a:rPr lang="en-GB" b="1" u="sng" dirty="0">
                <a:solidFill>
                  <a:srgbClr val="FF0000"/>
                </a:solidFill>
              </a:rPr>
              <a:t>School – Parent/carer Partnership </a:t>
            </a:r>
          </a:p>
        </p:txBody>
      </p:sp>
      <p:sp>
        <p:nvSpPr>
          <p:cNvPr id="3" name="Content Placeholder 2"/>
          <p:cNvSpPr>
            <a:spLocks noGrp="1"/>
          </p:cNvSpPr>
          <p:nvPr>
            <p:ph idx="1"/>
          </p:nvPr>
        </p:nvSpPr>
        <p:spPr>
          <a:xfrm>
            <a:off x="677333" y="1569156"/>
            <a:ext cx="10701867" cy="4786488"/>
          </a:xfrm>
        </p:spPr>
        <p:txBody>
          <a:bodyPr>
            <a:noAutofit/>
          </a:bodyPr>
          <a:lstStyle/>
          <a:p>
            <a:r>
              <a:rPr lang="en-GB" sz="2800" b="1" dirty="0">
                <a:solidFill>
                  <a:srgbClr val="0070C0"/>
                </a:solidFill>
              </a:rPr>
              <a:t>The school is well aware that the primary role in children’s sex education lies with parents and carers.  We wish to build a positive and supporting relationship with the parents of children at our school through mutual understanding, trust and cooperation. </a:t>
            </a:r>
            <a:endParaRPr lang="en-GB" sz="2800" b="1" dirty="0" smtClean="0">
              <a:solidFill>
                <a:srgbClr val="0070C0"/>
              </a:solidFill>
            </a:endParaRPr>
          </a:p>
          <a:p>
            <a:endParaRPr lang="en-GB" sz="2800" b="1" dirty="0">
              <a:solidFill>
                <a:srgbClr val="0070C0"/>
              </a:solidFill>
            </a:endParaRPr>
          </a:p>
          <a:p>
            <a:r>
              <a:rPr lang="en-GB" sz="2800" b="1" dirty="0" smtClean="0">
                <a:solidFill>
                  <a:srgbClr val="0070C0"/>
                </a:solidFill>
              </a:rPr>
              <a:t>We </a:t>
            </a:r>
            <a:r>
              <a:rPr lang="en-GB" sz="2800" b="1" dirty="0">
                <a:solidFill>
                  <a:srgbClr val="0070C0"/>
                </a:solidFill>
              </a:rPr>
              <a:t>believe </a:t>
            </a:r>
            <a:r>
              <a:rPr lang="en-GB" sz="2800" b="1" dirty="0" smtClean="0">
                <a:solidFill>
                  <a:srgbClr val="0070C0"/>
                </a:solidFill>
              </a:rPr>
              <a:t>that children </a:t>
            </a:r>
            <a:r>
              <a:rPr lang="en-GB" sz="2800" b="1" dirty="0">
                <a:solidFill>
                  <a:srgbClr val="0070C0"/>
                </a:solidFill>
              </a:rPr>
              <a:t>will benefit from being given consistent messages about their changing body and their increasing responsibilities.</a:t>
            </a:r>
          </a:p>
        </p:txBody>
      </p:sp>
    </p:spTree>
    <p:extLst>
      <p:ext uri="{BB962C8B-B14F-4D97-AF65-F5344CB8AC3E}">
        <p14:creationId xmlns:p14="http://schemas.microsoft.com/office/powerpoint/2010/main" val="758790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Jigsaw</a:t>
            </a:r>
          </a:p>
        </p:txBody>
      </p:sp>
      <p:sp>
        <p:nvSpPr>
          <p:cNvPr id="3" name="Text Placeholder 2"/>
          <p:cNvSpPr>
            <a:spLocks noGrp="1"/>
          </p:cNvSpPr>
          <p:nvPr>
            <p:ph type="body" idx="1"/>
          </p:nvPr>
        </p:nvSpPr>
        <p:spPr>
          <a:xfrm>
            <a:off x="1563624" y="3849511"/>
            <a:ext cx="9070848" cy="1289751"/>
          </a:xfrm>
        </p:spPr>
        <p:txBody>
          <a:bodyPr>
            <a:normAutofit/>
          </a:bodyPr>
          <a:lstStyle/>
          <a:p>
            <a:r>
              <a:rPr lang="en-GB" sz="1900" b="1" dirty="0"/>
              <a:t>We are planning to adopt a new scheme of work for PSHE that not only ensures we meet the Government’s Statutory Guidelines, but perhaps more importantly provides an excellent all round education in this important area of equipping children with the resilience and aspirations for their future.</a:t>
            </a:r>
            <a:endParaRPr lang="en-GB" b="1" dirty="0"/>
          </a:p>
        </p:txBody>
      </p:sp>
      <p:pic>
        <p:nvPicPr>
          <p:cNvPr id="5" name="Picture Placeholder 4"/>
          <p:cNvPicPr>
            <a:picLocks noChangeAspect="1"/>
          </p:cNvPicPr>
          <p:nvPr/>
        </p:nvPicPr>
        <p:blipFill>
          <a:blip r:embed="rId2"/>
          <a:srcRect t="553" b="553"/>
          <a:stretch>
            <a:fillRect/>
          </a:stretch>
        </p:blipFill>
        <p:spPr>
          <a:xfrm>
            <a:off x="4999791" y="1159851"/>
            <a:ext cx="2198512" cy="1644760"/>
          </a:xfrm>
          <a:prstGeom prst="rect">
            <a:avLst/>
          </a:prstGeom>
        </p:spPr>
      </p:pic>
    </p:spTree>
    <p:extLst>
      <p:ext uri="{BB962C8B-B14F-4D97-AF65-F5344CB8AC3E}">
        <p14:creationId xmlns:p14="http://schemas.microsoft.com/office/powerpoint/2010/main" val="3628609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0" y="603504"/>
            <a:ext cx="2432304" cy="768096"/>
          </a:xfrm>
        </p:spPr>
        <p:txBody>
          <a:bodyPr/>
          <a:lstStyle/>
          <a:p>
            <a:r>
              <a:rPr lang="en-GB" sz="4800" b="1" dirty="0"/>
              <a:t>Jigsaw</a:t>
            </a:r>
          </a:p>
        </p:txBody>
      </p:sp>
      <p:sp>
        <p:nvSpPr>
          <p:cNvPr id="4" name="Text Placeholder 3"/>
          <p:cNvSpPr>
            <a:spLocks noGrp="1"/>
          </p:cNvSpPr>
          <p:nvPr>
            <p:ph type="body" sz="half" idx="2"/>
          </p:nvPr>
        </p:nvSpPr>
        <p:spPr>
          <a:xfrm>
            <a:off x="9296400" y="1815737"/>
            <a:ext cx="2432304" cy="3972415"/>
          </a:xfrm>
        </p:spPr>
        <p:txBody>
          <a:bodyPr>
            <a:normAutofit/>
          </a:bodyPr>
          <a:lstStyle/>
          <a:p>
            <a:r>
              <a:rPr lang="en-GB" sz="2000" b="1" dirty="0"/>
              <a:t>Jigsaw was launched in 2013 and is used by many schools in the UK.  We have spoken to several teachers who have used the scheme before and they all recommend it. </a:t>
            </a:r>
          </a:p>
        </p:txBody>
      </p:sp>
      <p:pic>
        <p:nvPicPr>
          <p:cNvPr id="5" name="Picture Placeholder 4"/>
          <p:cNvPicPr>
            <a:picLocks noGrp="1" noChangeAspect="1"/>
          </p:cNvPicPr>
          <p:nvPr>
            <p:ph type="pic" idx="1"/>
          </p:nvPr>
        </p:nvPicPr>
        <p:blipFill>
          <a:blip r:embed="rId2"/>
          <a:srcRect t="553" b="553"/>
          <a:stretch>
            <a:fillRect/>
          </a:stretch>
        </p:blipFill>
        <p:spPr>
          <a:prstGeom prst="rect">
            <a:avLst/>
          </a:prstGeom>
        </p:spPr>
      </p:pic>
    </p:spTree>
    <p:extLst>
      <p:ext uri="{BB962C8B-B14F-4D97-AF65-F5344CB8AC3E}">
        <p14:creationId xmlns:p14="http://schemas.microsoft.com/office/powerpoint/2010/main" val="4090120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a:bodyPr>
          <a:lstStyle/>
          <a:p>
            <a:r>
              <a:rPr lang="en-GB" sz="2400" b="1" dirty="0"/>
              <a:t>We have taken details of the scheme to our Governors and they are in agreement that the scheme will provide an excellent foundation for our Personal, Social and  Health and Education at St Matthew’s. </a:t>
            </a:r>
          </a:p>
          <a:p>
            <a:endParaRPr lang="en-GB" sz="2400" b="1" dirty="0"/>
          </a:p>
          <a:p>
            <a:r>
              <a:rPr lang="en-GB" sz="2400" b="1" dirty="0">
                <a:solidFill>
                  <a:srgbClr val="FF0000"/>
                </a:solidFill>
              </a:rPr>
              <a:t>Hundreds of Church schools</a:t>
            </a:r>
            <a:r>
              <a:rPr lang="en-GB" sz="2400" b="1" dirty="0"/>
              <a:t> are using Jigsaw as their preferred PSHE programme.  Jigsaw has created a whole document that links their programme of study to the Church of England’s vision and details how Jigsaw PSHE lessons meet these requirements. </a:t>
            </a:r>
          </a:p>
          <a:p>
            <a:endParaRPr lang="en-GB" sz="2400" b="1" dirty="0"/>
          </a:p>
          <a:p>
            <a:r>
              <a:rPr lang="en-GB" sz="2400" b="1" dirty="0"/>
              <a:t>The Jigsaw PSHE programme fulfils many of OFSTED’s requirements under their new framework. </a:t>
            </a:r>
          </a:p>
          <a:p>
            <a:endParaRPr lang="en-GB" dirty="0"/>
          </a:p>
          <a:p>
            <a:endParaRPr lang="en-GB" dirty="0"/>
          </a:p>
        </p:txBody>
      </p:sp>
      <p:sp>
        <p:nvSpPr>
          <p:cNvPr id="4" name="Text Placeholder 3"/>
          <p:cNvSpPr>
            <a:spLocks noGrp="1"/>
          </p:cNvSpPr>
          <p:nvPr>
            <p:ph type="body" sz="half" idx="2"/>
          </p:nvPr>
        </p:nvSpPr>
        <p:spPr/>
        <p:txBody>
          <a:bodyPr/>
          <a:lstStyle/>
          <a:p>
            <a:endParaRPr lang="en-GB" dirty="0"/>
          </a:p>
          <a:p>
            <a:endParaRPr lang="en-GB" dirty="0"/>
          </a:p>
        </p:txBody>
      </p:sp>
      <p:pic>
        <p:nvPicPr>
          <p:cNvPr id="5" name="Picture Placeholder 4"/>
          <p:cNvPicPr>
            <a:picLocks noGrp="1" noChangeAspect="1"/>
          </p:cNvPicPr>
          <p:nvPr>
            <p:ph type="pic" idx="1"/>
          </p:nvPr>
        </p:nvPicPr>
        <p:blipFill>
          <a:blip r:embed="rId2"/>
          <a:srcRect t="553" b="553"/>
          <a:stretch>
            <a:fillRect/>
          </a:stretch>
        </p:blipFill>
        <p:spPr>
          <a:xfrm>
            <a:off x="9224005" y="466928"/>
            <a:ext cx="2575570" cy="1926847"/>
          </a:xfrm>
          <a:prstGeom prst="rect">
            <a:avLst/>
          </a:prstGeom>
        </p:spPr>
      </p:pic>
    </p:spTree>
    <p:extLst>
      <p:ext uri="{BB962C8B-B14F-4D97-AF65-F5344CB8AC3E}">
        <p14:creationId xmlns:p14="http://schemas.microsoft.com/office/powerpoint/2010/main" val="290066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lvl="0"/>
            <a:r>
              <a:rPr lang="en-GB" sz="2800" b="1" dirty="0"/>
              <a:t>Jigsaw consists of six half-term units of work (Puzzles), each containing six lessons (Pieces) covering each academic year.</a:t>
            </a:r>
          </a:p>
          <a:p>
            <a:r>
              <a:rPr lang="en-GB" sz="2800" b="1" dirty="0"/>
              <a:t> </a:t>
            </a:r>
          </a:p>
          <a:p>
            <a:pPr lvl="0"/>
            <a:r>
              <a:rPr lang="en-GB" sz="2800" b="1" dirty="0"/>
              <a:t>Puzzles can launched with a whole-school assembly, with each year group studying the same unit at the same time (at their own level), building sequentially through the school year, facilitating whole-school learning themes.</a:t>
            </a:r>
          </a:p>
          <a:p>
            <a:r>
              <a:rPr lang="en-GB" sz="2800" b="1" dirty="0"/>
              <a:t> These are the six areas…</a:t>
            </a:r>
          </a:p>
          <a:p>
            <a:endParaRPr lang="en-GB" sz="2800" b="1" dirty="0"/>
          </a:p>
        </p:txBody>
      </p:sp>
      <p:sp>
        <p:nvSpPr>
          <p:cNvPr id="4" name="Text Placeholder 3"/>
          <p:cNvSpPr>
            <a:spLocks noGrp="1"/>
          </p:cNvSpPr>
          <p:nvPr>
            <p:ph type="body" sz="half" idx="2"/>
          </p:nvPr>
        </p:nvSpPr>
        <p:spPr/>
        <p:txBody>
          <a:bodyPr/>
          <a:lstStyle/>
          <a:p>
            <a:r>
              <a:rPr lang="en-GB" sz="2000" b="1" dirty="0"/>
              <a:t>Six Half Term Units of work</a:t>
            </a:r>
          </a:p>
          <a:p>
            <a:endParaRPr lang="en-GB" sz="2000" b="1" dirty="0"/>
          </a:p>
          <a:p>
            <a:r>
              <a:rPr lang="en-GB" sz="2000" b="1" dirty="0"/>
              <a:t>Each Year Group will cover the same area at the same time</a:t>
            </a:r>
          </a:p>
          <a:p>
            <a:endParaRPr lang="en-GB" dirty="0"/>
          </a:p>
          <a:p>
            <a:endParaRPr lang="en-GB" dirty="0"/>
          </a:p>
        </p:txBody>
      </p:sp>
      <p:pic>
        <p:nvPicPr>
          <p:cNvPr id="6" name="Picture Placeholder 4"/>
          <p:cNvPicPr>
            <a:picLocks noGrp="1" noChangeAspect="1"/>
          </p:cNvPicPr>
          <p:nvPr>
            <p:ph type="pic" idx="1"/>
          </p:nvPr>
        </p:nvPicPr>
        <p:blipFill>
          <a:blip r:embed="rId2"/>
          <a:srcRect t="553" b="553"/>
          <a:stretch>
            <a:fillRect/>
          </a:stretch>
        </p:blipFill>
        <p:spPr>
          <a:xfrm>
            <a:off x="9296400" y="485682"/>
            <a:ext cx="2362749" cy="1767630"/>
          </a:xfrm>
          <a:prstGeom prst="rect">
            <a:avLst/>
          </a:prstGeom>
        </p:spPr>
      </p:pic>
    </p:spTree>
    <p:extLst>
      <p:ext uri="{BB962C8B-B14F-4D97-AF65-F5344CB8AC3E}">
        <p14:creationId xmlns:p14="http://schemas.microsoft.com/office/powerpoint/2010/main" val="413185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PSHE</a:t>
            </a:r>
          </a:p>
        </p:txBody>
      </p:sp>
      <p:sp>
        <p:nvSpPr>
          <p:cNvPr id="3" name="Content Placeholder 2"/>
          <p:cNvSpPr>
            <a:spLocks noGrp="1"/>
          </p:cNvSpPr>
          <p:nvPr>
            <p:ph idx="1"/>
          </p:nvPr>
        </p:nvSpPr>
        <p:spPr>
          <a:xfrm>
            <a:off x="1066800" y="1636889"/>
            <a:ext cx="10058400" cy="4398151"/>
          </a:xfrm>
        </p:spPr>
        <p:txBody>
          <a:bodyPr>
            <a:normAutofit fontScale="92500"/>
          </a:bodyPr>
          <a:lstStyle/>
          <a:p>
            <a:r>
              <a:rPr lang="en-GB" sz="2400" b="1" dirty="0"/>
              <a:t>PSHE stands for </a:t>
            </a:r>
            <a:r>
              <a:rPr lang="en-GB" sz="3500" b="1" dirty="0">
                <a:solidFill>
                  <a:srgbClr val="FF0000"/>
                </a:solidFill>
              </a:rPr>
              <a:t>Personal, Social and Health Education.  </a:t>
            </a:r>
          </a:p>
          <a:p>
            <a:endParaRPr lang="en-GB" sz="2400" b="1" dirty="0"/>
          </a:p>
          <a:p>
            <a:r>
              <a:rPr lang="en-GB" sz="2400" b="1" dirty="0"/>
              <a:t>PSHE at St Matthew’s already covers a wide range of areas that we believe are essential to children’s wellbeing, confidence and resilience both now and in later life. </a:t>
            </a:r>
          </a:p>
          <a:p>
            <a:endParaRPr lang="en-GB" sz="2400" b="1" dirty="0"/>
          </a:p>
          <a:p>
            <a:r>
              <a:rPr lang="en-GB" sz="2400" b="1" dirty="0"/>
              <a:t>PSHE education helps children and young people to achieve their potential by supporting their wellbeing and tackling issues that can affect their ability to learn, such as anxiety and unhealthy relationships. At St Matthew’s we are already teaching this important subject weekly to every class from Reception through to Year 6. </a:t>
            </a:r>
          </a:p>
          <a:p>
            <a:endParaRPr lang="en-GB" dirty="0"/>
          </a:p>
          <a:p>
            <a:pPr marL="0" indent="0">
              <a:buNone/>
            </a:pPr>
            <a:endParaRPr lang="en-GB" dirty="0"/>
          </a:p>
        </p:txBody>
      </p:sp>
    </p:spTree>
    <p:extLst>
      <p:ext uri="{BB962C8B-B14F-4D97-AF65-F5344CB8AC3E}">
        <p14:creationId xmlns:p14="http://schemas.microsoft.com/office/powerpoint/2010/main" val="2707385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296400" y="607392"/>
            <a:ext cx="2498702" cy="1678608"/>
          </a:xfrm>
          <a:prstGeom prst="rect">
            <a:avLst/>
          </a:prstGeom>
        </p:spPr>
      </p:pic>
      <p:sp>
        <p:nvSpPr>
          <p:cNvPr id="2" name="Title 1"/>
          <p:cNvSpPr>
            <a:spLocks noGrp="1"/>
          </p:cNvSpPr>
          <p:nvPr>
            <p:ph type="title"/>
          </p:nvPr>
        </p:nvSpPr>
        <p:spPr>
          <a:xfrm>
            <a:off x="9296400" y="470263"/>
            <a:ext cx="2430780" cy="1783049"/>
          </a:xfrm>
        </p:spPr>
        <p:txBody>
          <a:bodyPr/>
          <a:lstStyle/>
          <a:p>
            <a:endParaRPr lang="en-GB" dirty="0"/>
          </a:p>
        </p:txBody>
      </p:sp>
      <p:sp>
        <p:nvSpPr>
          <p:cNvPr id="3" name="Content Placeholder 2"/>
          <p:cNvSpPr>
            <a:spLocks noGrp="1"/>
          </p:cNvSpPr>
          <p:nvPr>
            <p:ph idx="1"/>
          </p:nvPr>
        </p:nvSpPr>
        <p:spPr/>
        <p:txBody>
          <a:bodyPr>
            <a:normAutofit lnSpcReduction="10000"/>
          </a:bodyPr>
          <a:lstStyle/>
          <a:p>
            <a:pPr lvl="0"/>
            <a:r>
              <a:rPr lang="en-GB" sz="4000" b="1" dirty="0">
                <a:solidFill>
                  <a:srgbClr val="0070C0"/>
                </a:solidFill>
              </a:rPr>
              <a:t>1. Being Me in My World</a:t>
            </a:r>
            <a:endParaRPr lang="en-GB" sz="4000" dirty="0">
              <a:solidFill>
                <a:srgbClr val="0070C0"/>
              </a:solidFill>
            </a:endParaRPr>
          </a:p>
          <a:p>
            <a:pPr lvl="0"/>
            <a:r>
              <a:rPr lang="en-GB" sz="2400" b="1" dirty="0"/>
              <a:t>Includes understanding my place in the class, school and global community as well as devising Learning Charters.</a:t>
            </a:r>
          </a:p>
          <a:p>
            <a:pPr lvl="0"/>
            <a:r>
              <a:rPr lang="en-GB" sz="2400" b="1" dirty="0">
                <a:solidFill>
                  <a:srgbClr val="FF0000"/>
                </a:solidFill>
              </a:rPr>
              <a:t>For example…</a:t>
            </a:r>
          </a:p>
          <a:p>
            <a:pPr lvl="0"/>
            <a:r>
              <a:rPr lang="en-GB" sz="4000" b="1" dirty="0">
                <a:solidFill>
                  <a:srgbClr val="FF0000"/>
                </a:solidFill>
              </a:rPr>
              <a:t>In Reception: </a:t>
            </a:r>
          </a:p>
          <a:p>
            <a:pPr lvl="0"/>
            <a:r>
              <a:rPr lang="en-GB" sz="2400" b="1" dirty="0"/>
              <a:t>Self Identity</a:t>
            </a:r>
          </a:p>
          <a:p>
            <a:pPr lvl="0"/>
            <a:r>
              <a:rPr lang="en-GB" sz="2400" b="1" dirty="0"/>
              <a:t>Understanding Feelings</a:t>
            </a:r>
          </a:p>
          <a:p>
            <a:pPr lvl="0"/>
            <a:r>
              <a:rPr lang="en-GB" sz="2400" b="1" dirty="0"/>
              <a:t>Being in a Classroom</a:t>
            </a:r>
          </a:p>
          <a:p>
            <a:pPr lvl="0"/>
            <a:r>
              <a:rPr lang="en-GB" sz="2400" b="1" dirty="0"/>
              <a:t>Being gentle</a:t>
            </a:r>
          </a:p>
          <a:p>
            <a:pPr lvl="0"/>
            <a:r>
              <a:rPr lang="en-GB" sz="2400" b="1" dirty="0"/>
              <a:t>Rights and responsibilities</a:t>
            </a:r>
          </a:p>
          <a:p>
            <a:pPr lvl="0"/>
            <a:endParaRPr lang="en-GB" dirty="0"/>
          </a:p>
          <a:p>
            <a:endParaRPr lang="en-GB" dirty="0"/>
          </a:p>
        </p:txBody>
      </p:sp>
      <p:sp>
        <p:nvSpPr>
          <p:cNvPr id="4" name="Text Placeholder 3"/>
          <p:cNvSpPr>
            <a:spLocks noGrp="1"/>
          </p:cNvSpPr>
          <p:nvPr>
            <p:ph type="body" sz="half" idx="2"/>
          </p:nvPr>
        </p:nvSpPr>
        <p:spPr>
          <a:xfrm>
            <a:off x="9296400" y="2423128"/>
            <a:ext cx="2430780" cy="3368071"/>
          </a:xfrm>
        </p:spPr>
        <p:txBody>
          <a:bodyPr/>
          <a:lstStyle/>
          <a:p>
            <a:endParaRPr lang="en-GB" dirty="0"/>
          </a:p>
        </p:txBody>
      </p:sp>
      <p:pic>
        <p:nvPicPr>
          <p:cNvPr id="6" name="Picture 5"/>
          <p:cNvPicPr>
            <a:picLocks noChangeAspect="1"/>
          </p:cNvPicPr>
          <p:nvPr/>
        </p:nvPicPr>
        <p:blipFill>
          <a:blip r:embed="rId3"/>
          <a:stretch>
            <a:fillRect/>
          </a:stretch>
        </p:blipFill>
        <p:spPr>
          <a:xfrm>
            <a:off x="9052560" y="2423128"/>
            <a:ext cx="2847770" cy="3379353"/>
          </a:xfrm>
          <a:prstGeom prst="rect">
            <a:avLst/>
          </a:prstGeom>
        </p:spPr>
      </p:pic>
    </p:spTree>
    <p:extLst>
      <p:ext uri="{BB962C8B-B14F-4D97-AF65-F5344CB8AC3E}">
        <p14:creationId xmlns:p14="http://schemas.microsoft.com/office/powerpoint/2010/main" val="3468459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296400" y="607393"/>
            <a:ext cx="2334860" cy="1645920"/>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lvl="0"/>
            <a:r>
              <a:rPr lang="en-GB" sz="4000" b="1" dirty="0">
                <a:solidFill>
                  <a:srgbClr val="0070C0"/>
                </a:solidFill>
              </a:rPr>
              <a:t>2. Celebrating Difference</a:t>
            </a:r>
          </a:p>
          <a:p>
            <a:r>
              <a:rPr lang="en-GB" sz="2400" b="1" dirty="0"/>
              <a:t>Includes anti-bullying (cyber and homophobic bullying included) and diversity work.</a:t>
            </a:r>
          </a:p>
          <a:p>
            <a:r>
              <a:rPr lang="en-GB" sz="2400" b="1" dirty="0">
                <a:solidFill>
                  <a:srgbClr val="FF0000"/>
                </a:solidFill>
              </a:rPr>
              <a:t>For example…</a:t>
            </a:r>
          </a:p>
          <a:p>
            <a:r>
              <a:rPr lang="en-GB" sz="4000" b="1" dirty="0">
                <a:solidFill>
                  <a:srgbClr val="FF0000"/>
                </a:solidFill>
              </a:rPr>
              <a:t>In Year 1 </a:t>
            </a:r>
          </a:p>
          <a:p>
            <a:r>
              <a:rPr lang="en-GB" sz="2400" b="1" dirty="0"/>
              <a:t>Similarities and differences</a:t>
            </a:r>
          </a:p>
          <a:p>
            <a:r>
              <a:rPr lang="en-GB" sz="2400" b="1" dirty="0"/>
              <a:t>Understanding bullying and how to deal with it</a:t>
            </a:r>
          </a:p>
          <a:p>
            <a:r>
              <a:rPr lang="en-GB" sz="2400" b="1" dirty="0"/>
              <a:t>Making new friends</a:t>
            </a:r>
          </a:p>
          <a:p>
            <a:r>
              <a:rPr lang="en-GB" sz="2400" b="1" dirty="0"/>
              <a:t>Celebrating the differences in everyone</a:t>
            </a:r>
          </a:p>
        </p:txBody>
      </p:sp>
      <p:pic>
        <p:nvPicPr>
          <p:cNvPr id="7" name="Picture 6"/>
          <p:cNvPicPr>
            <a:picLocks noChangeAspect="1"/>
          </p:cNvPicPr>
          <p:nvPr/>
        </p:nvPicPr>
        <p:blipFill>
          <a:blip r:embed="rId3"/>
          <a:stretch>
            <a:fillRect/>
          </a:stretch>
        </p:blipFill>
        <p:spPr>
          <a:xfrm>
            <a:off x="9355183" y="2573383"/>
            <a:ext cx="2196520" cy="2312126"/>
          </a:xfrm>
          <a:prstGeom prst="rect">
            <a:avLst/>
          </a:prstGeom>
        </p:spPr>
      </p:pic>
      <p:sp>
        <p:nvSpPr>
          <p:cNvPr id="4" name="Text Placeholder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2541643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296400" y="574704"/>
            <a:ext cx="2327996" cy="1678608"/>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lvl="0"/>
            <a:r>
              <a:rPr lang="en-GB" sz="4000" b="1" dirty="0">
                <a:solidFill>
                  <a:srgbClr val="0070C0"/>
                </a:solidFill>
              </a:rPr>
              <a:t>3. Dreams and Goals</a:t>
            </a:r>
          </a:p>
          <a:p>
            <a:pPr lvl="0"/>
            <a:r>
              <a:rPr lang="en-GB" sz="2400" b="1" dirty="0"/>
              <a:t>Includes goal-setting, aspirations for yourself and the world and working together.</a:t>
            </a:r>
          </a:p>
          <a:p>
            <a:pPr lvl="0"/>
            <a:r>
              <a:rPr lang="en-GB" sz="2400" b="1" dirty="0">
                <a:solidFill>
                  <a:srgbClr val="FF0000"/>
                </a:solidFill>
              </a:rPr>
              <a:t>For example…</a:t>
            </a:r>
          </a:p>
          <a:p>
            <a:pPr lvl="0"/>
            <a:r>
              <a:rPr lang="en-GB" sz="4000" b="1" dirty="0">
                <a:solidFill>
                  <a:srgbClr val="FF0000"/>
                </a:solidFill>
              </a:rPr>
              <a:t>In Year 2:</a:t>
            </a:r>
          </a:p>
          <a:p>
            <a:pPr lvl="0"/>
            <a:r>
              <a:rPr lang="en-GB" sz="2400" b="1" dirty="0"/>
              <a:t>Achieving realistic goals</a:t>
            </a:r>
          </a:p>
          <a:p>
            <a:pPr lvl="0"/>
            <a:r>
              <a:rPr lang="en-GB" sz="2400" b="1" dirty="0" err="1"/>
              <a:t>Perseverence</a:t>
            </a:r>
            <a:endParaRPr lang="en-GB" sz="2400" b="1" dirty="0"/>
          </a:p>
          <a:p>
            <a:pPr lvl="0"/>
            <a:r>
              <a:rPr lang="en-GB" sz="2400" b="1" dirty="0"/>
              <a:t>Learning strengths</a:t>
            </a:r>
          </a:p>
          <a:p>
            <a:pPr lvl="0"/>
            <a:r>
              <a:rPr lang="en-GB" sz="2400" b="1" dirty="0"/>
              <a:t>Group co-operation</a:t>
            </a:r>
          </a:p>
          <a:p>
            <a:pPr lvl="0"/>
            <a:r>
              <a:rPr lang="en-GB" sz="2400" b="1" dirty="0"/>
              <a:t>Contributing to and sharing success</a:t>
            </a:r>
          </a:p>
          <a:p>
            <a:pPr lvl="0"/>
            <a:endParaRPr lang="en-GB" sz="2400" b="1" dirty="0"/>
          </a:p>
          <a:p>
            <a:endParaRPr lang="en-GB" dirty="0"/>
          </a:p>
        </p:txBody>
      </p:sp>
      <p:pic>
        <p:nvPicPr>
          <p:cNvPr id="7" name="Picture 6"/>
          <p:cNvPicPr>
            <a:picLocks noChangeAspect="1"/>
          </p:cNvPicPr>
          <p:nvPr/>
        </p:nvPicPr>
        <p:blipFill>
          <a:blip r:embed="rId3"/>
          <a:stretch>
            <a:fillRect/>
          </a:stretch>
        </p:blipFill>
        <p:spPr>
          <a:xfrm>
            <a:off x="9296400" y="2312064"/>
            <a:ext cx="2327996" cy="1936370"/>
          </a:xfrm>
          <a:prstGeom prst="rect">
            <a:avLst/>
          </a:prstGeom>
        </p:spPr>
      </p:pic>
      <p:sp>
        <p:nvSpPr>
          <p:cNvPr id="4" name="Text Placeholder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69244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296400" y="574704"/>
            <a:ext cx="2277291" cy="1958180"/>
          </a:xfrm>
          <a:prstGeom prst="rect">
            <a:avLst/>
          </a:prstGeom>
        </p:spPr>
      </p:pic>
      <p:sp>
        <p:nvSpPr>
          <p:cNvPr id="2" name="Title 1"/>
          <p:cNvSpPr>
            <a:spLocks noGrp="1"/>
          </p:cNvSpPr>
          <p:nvPr>
            <p:ph type="title"/>
          </p:nvPr>
        </p:nvSpPr>
        <p:spPr>
          <a:xfrm>
            <a:off x="9296400" y="607392"/>
            <a:ext cx="2430780" cy="2070494"/>
          </a:xfrm>
        </p:spPr>
        <p:txBody>
          <a:bodyPr/>
          <a:lstStyle/>
          <a:p>
            <a:endParaRPr lang="en-GB" dirty="0"/>
          </a:p>
        </p:txBody>
      </p:sp>
      <p:sp>
        <p:nvSpPr>
          <p:cNvPr id="3" name="Content Placeholder 2"/>
          <p:cNvSpPr>
            <a:spLocks noGrp="1"/>
          </p:cNvSpPr>
          <p:nvPr>
            <p:ph idx="1"/>
          </p:nvPr>
        </p:nvSpPr>
        <p:spPr/>
        <p:txBody>
          <a:bodyPr>
            <a:normAutofit fontScale="92500" lnSpcReduction="20000"/>
          </a:bodyPr>
          <a:lstStyle/>
          <a:p>
            <a:pPr lvl="0"/>
            <a:r>
              <a:rPr lang="en-GB" sz="3600" b="1" dirty="0">
                <a:solidFill>
                  <a:srgbClr val="0070C0"/>
                </a:solidFill>
              </a:rPr>
              <a:t>4. Healthy Me</a:t>
            </a:r>
            <a:endParaRPr lang="en-GB" sz="3600" dirty="0">
              <a:solidFill>
                <a:srgbClr val="0070C0"/>
              </a:solidFill>
            </a:endParaRPr>
          </a:p>
          <a:p>
            <a:pPr lvl="0"/>
            <a:r>
              <a:rPr lang="en-GB" sz="2400" b="1" dirty="0"/>
              <a:t>Includes drugs and alcohol education, self-esteem and confidence as well as healthy lifestyle choices.</a:t>
            </a:r>
          </a:p>
          <a:p>
            <a:pPr lvl="0"/>
            <a:r>
              <a:rPr lang="en-GB" sz="2400" b="1" dirty="0">
                <a:solidFill>
                  <a:srgbClr val="FF0000"/>
                </a:solidFill>
              </a:rPr>
              <a:t>For example…</a:t>
            </a:r>
          </a:p>
          <a:p>
            <a:r>
              <a:rPr lang="en-GB" sz="3200" b="1" dirty="0">
                <a:solidFill>
                  <a:srgbClr val="FF0000"/>
                </a:solidFill>
              </a:rPr>
              <a:t>In Year 3:</a:t>
            </a:r>
          </a:p>
          <a:p>
            <a:r>
              <a:rPr lang="en-GB" sz="2600" b="1" dirty="0"/>
              <a:t>Exercise</a:t>
            </a:r>
          </a:p>
          <a:p>
            <a:r>
              <a:rPr lang="en-GB" sz="2600" b="1" dirty="0"/>
              <a:t>Fitness challenges</a:t>
            </a:r>
          </a:p>
          <a:p>
            <a:r>
              <a:rPr lang="en-GB" sz="2600" b="1" dirty="0"/>
              <a:t>Food labelling &amp; healthy swaps</a:t>
            </a:r>
          </a:p>
          <a:p>
            <a:r>
              <a:rPr lang="en-GB" sz="2600" b="1" dirty="0"/>
              <a:t>Attitudes towards drugs</a:t>
            </a:r>
          </a:p>
          <a:p>
            <a:r>
              <a:rPr lang="en-GB" sz="2600" b="1" dirty="0"/>
              <a:t>Keeping safe and why it’s important – online and offline</a:t>
            </a:r>
          </a:p>
          <a:p>
            <a:r>
              <a:rPr lang="en-GB" sz="2600" b="1" dirty="0"/>
              <a:t>Respect for myself and others</a:t>
            </a:r>
          </a:p>
          <a:p>
            <a:r>
              <a:rPr lang="en-GB" sz="2600" b="1" dirty="0"/>
              <a:t>Healthy and safe choices</a:t>
            </a:r>
          </a:p>
        </p:txBody>
      </p:sp>
      <p:pic>
        <p:nvPicPr>
          <p:cNvPr id="6" name="Picture 5"/>
          <p:cNvPicPr>
            <a:picLocks noChangeAspect="1"/>
          </p:cNvPicPr>
          <p:nvPr/>
        </p:nvPicPr>
        <p:blipFill>
          <a:blip r:embed="rId3"/>
          <a:stretch>
            <a:fillRect/>
          </a:stretch>
        </p:blipFill>
        <p:spPr>
          <a:xfrm>
            <a:off x="9196252" y="2677885"/>
            <a:ext cx="2530928" cy="2249713"/>
          </a:xfrm>
          <a:prstGeom prst="rect">
            <a:avLst/>
          </a:prstGeom>
        </p:spPr>
      </p:pic>
      <p:sp>
        <p:nvSpPr>
          <p:cNvPr id="4" name="Text Placeholder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2522068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pPr lvl="0"/>
            <a:r>
              <a:rPr lang="en-GB" sz="4000" b="1" dirty="0">
                <a:solidFill>
                  <a:srgbClr val="0070C0"/>
                </a:solidFill>
              </a:rPr>
              <a:t>5. Relationships</a:t>
            </a:r>
            <a:endParaRPr lang="en-GB" sz="4000" dirty="0">
              <a:solidFill>
                <a:srgbClr val="0070C0"/>
              </a:solidFill>
            </a:endParaRPr>
          </a:p>
          <a:p>
            <a:pPr lvl="0"/>
            <a:r>
              <a:rPr lang="en-GB" sz="2400" b="1" dirty="0"/>
              <a:t>Includes understanding friendship, family and other relationships, conflict resolution and communication skills.</a:t>
            </a:r>
          </a:p>
          <a:p>
            <a:pPr lvl="0"/>
            <a:r>
              <a:rPr lang="en-GB" sz="2200" b="1" u="sng" dirty="0">
                <a:solidFill>
                  <a:srgbClr val="FF0000"/>
                </a:solidFill>
              </a:rPr>
              <a:t>EYFS</a:t>
            </a:r>
            <a:r>
              <a:rPr lang="en-GB" sz="2200" b="1" dirty="0"/>
              <a:t>: My Family, Make Friends, Falling Out, Being the Best friend we can be</a:t>
            </a:r>
          </a:p>
          <a:p>
            <a:pPr lvl="0"/>
            <a:endParaRPr lang="en-GB" sz="2200" b="1" dirty="0"/>
          </a:p>
          <a:p>
            <a:pPr lvl="0"/>
            <a:r>
              <a:rPr lang="en-GB" sz="2200" b="1" u="sng" dirty="0">
                <a:solidFill>
                  <a:srgbClr val="FF0000"/>
                </a:solidFill>
              </a:rPr>
              <a:t>Year 1: </a:t>
            </a:r>
            <a:r>
              <a:rPr lang="en-GB" sz="2200" b="1" dirty="0"/>
              <a:t>Families, Making Friends, Greetings, People Who Help Us, Being my Own Best Friend, Celebrating My Special Relationships</a:t>
            </a:r>
          </a:p>
          <a:p>
            <a:pPr lvl="0"/>
            <a:endParaRPr lang="en-GB" sz="2200" b="1" dirty="0"/>
          </a:p>
          <a:p>
            <a:pPr lvl="0"/>
            <a:r>
              <a:rPr lang="en-GB" sz="2200" b="1" u="sng" dirty="0">
                <a:solidFill>
                  <a:srgbClr val="FF0000"/>
                </a:solidFill>
              </a:rPr>
              <a:t>Year 2: </a:t>
            </a:r>
            <a:r>
              <a:rPr lang="en-GB" sz="2200" b="1" dirty="0"/>
              <a:t>Families, Keeping Safe, Friends and Conflict, Secrets, Trust and Appreciation, Celebrating My Special Relationships</a:t>
            </a:r>
          </a:p>
          <a:p>
            <a:endParaRPr lang="en-GB" dirty="0"/>
          </a:p>
        </p:txBody>
      </p:sp>
      <p:sp>
        <p:nvSpPr>
          <p:cNvPr id="4" name="Text Placeholder 3"/>
          <p:cNvSpPr>
            <a:spLocks noGrp="1"/>
          </p:cNvSpPr>
          <p:nvPr>
            <p:ph type="body" sz="half" idx="2"/>
          </p:nvPr>
        </p:nvSpPr>
        <p:spPr>
          <a:xfrm>
            <a:off x="9296400" y="2525326"/>
            <a:ext cx="2430780" cy="3265873"/>
          </a:xfrm>
        </p:spPr>
        <p:txBody>
          <a:bodyPr/>
          <a:lstStyle/>
          <a:p>
            <a:endParaRPr lang="en-GB" dirty="0"/>
          </a:p>
        </p:txBody>
      </p:sp>
      <p:pic>
        <p:nvPicPr>
          <p:cNvPr id="5" name="Picture 4"/>
          <p:cNvPicPr>
            <a:picLocks noChangeAspect="1"/>
          </p:cNvPicPr>
          <p:nvPr/>
        </p:nvPicPr>
        <p:blipFill>
          <a:blip r:embed="rId2"/>
          <a:stretch>
            <a:fillRect/>
          </a:stretch>
        </p:blipFill>
        <p:spPr>
          <a:xfrm>
            <a:off x="9379675" y="471384"/>
            <a:ext cx="2264229" cy="1917935"/>
          </a:xfrm>
          <a:prstGeom prst="rect">
            <a:avLst/>
          </a:prstGeom>
        </p:spPr>
      </p:pic>
      <p:pic>
        <p:nvPicPr>
          <p:cNvPr id="6" name="Picture 5"/>
          <p:cNvPicPr>
            <a:picLocks noChangeAspect="1"/>
          </p:cNvPicPr>
          <p:nvPr/>
        </p:nvPicPr>
        <p:blipFill>
          <a:blip r:embed="rId3"/>
          <a:stretch>
            <a:fillRect/>
          </a:stretch>
        </p:blipFill>
        <p:spPr>
          <a:xfrm>
            <a:off x="9349609" y="2439408"/>
            <a:ext cx="2324359" cy="1718854"/>
          </a:xfrm>
          <a:prstGeom prst="rect">
            <a:avLst/>
          </a:prstGeom>
        </p:spPr>
      </p:pic>
    </p:spTree>
    <p:extLst>
      <p:ext uri="{BB962C8B-B14F-4D97-AF65-F5344CB8AC3E}">
        <p14:creationId xmlns:p14="http://schemas.microsoft.com/office/powerpoint/2010/main" val="1666749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lvl="0"/>
            <a:r>
              <a:rPr lang="en-GB" sz="4000" b="1" dirty="0">
                <a:solidFill>
                  <a:srgbClr val="0070C0"/>
                </a:solidFill>
              </a:rPr>
              <a:t>5. Relationships</a:t>
            </a:r>
          </a:p>
          <a:p>
            <a:pPr lvl="0"/>
            <a:endParaRPr lang="en-GB" sz="4000" dirty="0">
              <a:solidFill>
                <a:srgbClr val="0070C0"/>
              </a:solidFill>
            </a:endParaRPr>
          </a:p>
          <a:p>
            <a:r>
              <a:rPr lang="en-GB" sz="2000" b="1" u="sng" dirty="0">
                <a:solidFill>
                  <a:srgbClr val="FF0000"/>
                </a:solidFill>
              </a:rPr>
              <a:t>Year 3: </a:t>
            </a:r>
            <a:r>
              <a:rPr lang="en-GB" sz="2000" b="1" dirty="0"/>
              <a:t>Families, Friendship, Keeping Myself Safe, Being a Global Citizen, My Web of Relationships</a:t>
            </a:r>
          </a:p>
          <a:p>
            <a:r>
              <a:rPr lang="en-GB" sz="2000" b="1" u="sng" dirty="0">
                <a:solidFill>
                  <a:srgbClr val="FF0000"/>
                </a:solidFill>
              </a:rPr>
              <a:t>Year 4: </a:t>
            </a:r>
            <a:r>
              <a:rPr lang="en-GB" sz="2000" b="1" dirty="0"/>
              <a:t>Jealousy, Love and loss, Memories of loved ones, Getting on and falling out, Girlfriends and boyfriends, Showing appreciation to people and animals</a:t>
            </a:r>
          </a:p>
          <a:p>
            <a:r>
              <a:rPr lang="en-GB" sz="2000" b="1" u="sng" dirty="0">
                <a:solidFill>
                  <a:srgbClr val="FF0000"/>
                </a:solidFill>
              </a:rPr>
              <a:t>Year 5: </a:t>
            </a:r>
            <a:r>
              <a:rPr lang="en-GB" sz="2000" b="1" dirty="0"/>
              <a:t>Recognising Me, Getting On and Falling Out, Girlfriends and Boyfriends, Relationships and Technology, </a:t>
            </a:r>
          </a:p>
          <a:p>
            <a:r>
              <a:rPr lang="en-GB" sz="2000" b="1" u="sng" dirty="0">
                <a:solidFill>
                  <a:srgbClr val="FF0000"/>
                </a:solidFill>
              </a:rPr>
              <a:t>Year 6: </a:t>
            </a:r>
            <a:r>
              <a:rPr lang="en-GB" sz="2000" b="1" dirty="0"/>
              <a:t>My Relationship Web, Love and Loss, Power and Control, Being safe with Technology</a:t>
            </a:r>
          </a:p>
        </p:txBody>
      </p:sp>
      <p:sp>
        <p:nvSpPr>
          <p:cNvPr id="4" name="Text Placeholder 3"/>
          <p:cNvSpPr>
            <a:spLocks noGrp="1"/>
          </p:cNvSpPr>
          <p:nvPr>
            <p:ph type="body" sz="half" idx="2"/>
          </p:nvPr>
        </p:nvSpPr>
        <p:spPr>
          <a:xfrm>
            <a:off x="9296400" y="2525326"/>
            <a:ext cx="2430780" cy="3265873"/>
          </a:xfrm>
        </p:spPr>
        <p:txBody>
          <a:bodyPr/>
          <a:lstStyle/>
          <a:p>
            <a:endParaRPr lang="en-GB" dirty="0"/>
          </a:p>
        </p:txBody>
      </p:sp>
      <p:pic>
        <p:nvPicPr>
          <p:cNvPr id="5" name="Picture 4"/>
          <p:cNvPicPr>
            <a:picLocks noChangeAspect="1"/>
          </p:cNvPicPr>
          <p:nvPr/>
        </p:nvPicPr>
        <p:blipFill>
          <a:blip r:embed="rId2"/>
          <a:stretch>
            <a:fillRect/>
          </a:stretch>
        </p:blipFill>
        <p:spPr>
          <a:xfrm>
            <a:off x="9379675" y="471384"/>
            <a:ext cx="2264229" cy="1917935"/>
          </a:xfrm>
          <a:prstGeom prst="rect">
            <a:avLst/>
          </a:prstGeom>
        </p:spPr>
      </p:pic>
      <p:pic>
        <p:nvPicPr>
          <p:cNvPr id="6" name="Picture 5"/>
          <p:cNvPicPr>
            <a:picLocks noChangeAspect="1"/>
          </p:cNvPicPr>
          <p:nvPr/>
        </p:nvPicPr>
        <p:blipFill>
          <a:blip r:embed="rId3"/>
          <a:stretch>
            <a:fillRect/>
          </a:stretch>
        </p:blipFill>
        <p:spPr>
          <a:xfrm>
            <a:off x="9349609" y="2439408"/>
            <a:ext cx="2324359" cy="1718854"/>
          </a:xfrm>
          <a:prstGeom prst="rect">
            <a:avLst/>
          </a:prstGeom>
        </p:spPr>
      </p:pic>
    </p:spTree>
    <p:extLst>
      <p:ext uri="{BB962C8B-B14F-4D97-AF65-F5344CB8AC3E}">
        <p14:creationId xmlns:p14="http://schemas.microsoft.com/office/powerpoint/2010/main" val="451528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7814B-F2BF-4EF0-B7BB-B21DBE04BFFA}"/>
              </a:ext>
            </a:extLst>
          </p:cNvPr>
          <p:cNvSpPr>
            <a:spLocks noGrp="1"/>
          </p:cNvSpPr>
          <p:nvPr>
            <p:ph type="title"/>
          </p:nvPr>
        </p:nvSpPr>
        <p:spPr>
          <a:xfrm>
            <a:off x="9296400" y="607392"/>
            <a:ext cx="2430780" cy="841580"/>
          </a:xfrm>
        </p:spPr>
        <p:txBody>
          <a:bodyPr/>
          <a:lstStyle/>
          <a:p>
            <a:r>
              <a:rPr lang="en-GB" b="1" dirty="0"/>
              <a:t>Relationships</a:t>
            </a:r>
          </a:p>
        </p:txBody>
      </p:sp>
      <p:pic>
        <p:nvPicPr>
          <p:cNvPr id="7" name="Content Placeholder 6">
            <a:extLst>
              <a:ext uri="{FF2B5EF4-FFF2-40B4-BE49-F238E27FC236}">
                <a16:creationId xmlns:a16="http://schemas.microsoft.com/office/drawing/2014/main" id="{A91A51AF-F771-4BA9-9348-6C95FC7D6DC3}"/>
              </a:ext>
            </a:extLst>
          </p:cNvPr>
          <p:cNvPicPr>
            <a:picLocks noGrp="1" noChangeAspect="1"/>
          </p:cNvPicPr>
          <p:nvPr>
            <p:ph idx="1"/>
          </p:nvPr>
        </p:nvPicPr>
        <p:blipFill>
          <a:blip r:embed="rId2"/>
          <a:stretch>
            <a:fillRect/>
          </a:stretch>
        </p:blipFill>
        <p:spPr>
          <a:xfrm>
            <a:off x="229908" y="249701"/>
            <a:ext cx="8514237" cy="6348047"/>
          </a:xfrm>
          <a:prstGeom prst="rect">
            <a:avLst/>
          </a:prstGeom>
        </p:spPr>
      </p:pic>
      <p:sp>
        <p:nvSpPr>
          <p:cNvPr id="4" name="Text Placeholder 3">
            <a:extLst>
              <a:ext uri="{FF2B5EF4-FFF2-40B4-BE49-F238E27FC236}">
                <a16:creationId xmlns:a16="http://schemas.microsoft.com/office/drawing/2014/main" id="{5B4E9457-CE6E-40A9-AD98-5A504460C8E2}"/>
              </a:ext>
            </a:extLst>
          </p:cNvPr>
          <p:cNvSpPr>
            <a:spLocks noGrp="1"/>
          </p:cNvSpPr>
          <p:nvPr>
            <p:ph type="body" sz="half" idx="2"/>
          </p:nvPr>
        </p:nvSpPr>
        <p:spPr/>
        <p:txBody>
          <a:bodyPr/>
          <a:lstStyle/>
          <a:p>
            <a:endParaRPr lang="en-GB"/>
          </a:p>
        </p:txBody>
      </p:sp>
      <p:pic>
        <p:nvPicPr>
          <p:cNvPr id="5" name="Picture 4">
            <a:extLst>
              <a:ext uri="{FF2B5EF4-FFF2-40B4-BE49-F238E27FC236}">
                <a16:creationId xmlns:a16="http://schemas.microsoft.com/office/drawing/2014/main" id="{A531A210-4E60-4393-AC96-CA498736E56F}"/>
              </a:ext>
            </a:extLst>
          </p:cNvPr>
          <p:cNvPicPr>
            <a:picLocks noChangeAspect="1"/>
          </p:cNvPicPr>
          <p:nvPr/>
        </p:nvPicPr>
        <p:blipFill rotWithShape="1">
          <a:blip r:embed="rId3"/>
          <a:srcRect l="15667" r="13746"/>
          <a:stretch/>
        </p:blipFill>
        <p:spPr>
          <a:xfrm>
            <a:off x="9423663" y="2286000"/>
            <a:ext cx="2066125" cy="1624519"/>
          </a:xfrm>
          <a:prstGeom prst="rect">
            <a:avLst/>
          </a:prstGeom>
        </p:spPr>
      </p:pic>
    </p:spTree>
    <p:extLst>
      <p:ext uri="{BB962C8B-B14F-4D97-AF65-F5344CB8AC3E}">
        <p14:creationId xmlns:p14="http://schemas.microsoft.com/office/powerpoint/2010/main" val="1717155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89D50-44B1-4F9C-9F0C-4B13708F7D35}"/>
              </a:ext>
            </a:extLst>
          </p:cNvPr>
          <p:cNvSpPr>
            <a:spLocks noGrp="1"/>
          </p:cNvSpPr>
          <p:nvPr>
            <p:ph type="title"/>
          </p:nvPr>
        </p:nvSpPr>
        <p:spPr>
          <a:xfrm>
            <a:off x="9296400" y="607392"/>
            <a:ext cx="2430780" cy="771242"/>
          </a:xfrm>
        </p:spPr>
        <p:txBody>
          <a:bodyPr/>
          <a:lstStyle/>
          <a:p>
            <a:r>
              <a:rPr lang="en-GB" b="1" dirty="0"/>
              <a:t>Relationships</a:t>
            </a:r>
          </a:p>
        </p:txBody>
      </p:sp>
      <p:sp>
        <p:nvSpPr>
          <p:cNvPr id="3" name="Content Placeholder 2">
            <a:extLst>
              <a:ext uri="{FF2B5EF4-FFF2-40B4-BE49-F238E27FC236}">
                <a16:creationId xmlns:a16="http://schemas.microsoft.com/office/drawing/2014/main" id="{4BE6D6AD-9DBB-4B85-92F8-68B49B5764C9}"/>
              </a:ext>
            </a:extLst>
          </p:cNvPr>
          <p:cNvSpPr>
            <a:spLocks noGrp="1"/>
          </p:cNvSpPr>
          <p:nvPr>
            <p:ph idx="1"/>
          </p:nvPr>
        </p:nvSpPr>
        <p:spPr>
          <a:xfrm>
            <a:off x="685800" y="609599"/>
            <a:ext cx="7772400" cy="5847471"/>
          </a:xfrm>
        </p:spPr>
        <p:txBody>
          <a:bodyPr>
            <a:normAutofit/>
          </a:bodyPr>
          <a:lstStyle/>
          <a:p>
            <a:r>
              <a:rPr lang="en-GB" sz="2000" b="1" dirty="0"/>
              <a:t>Jigsaw does not ‘promote’ or ‘directly teach’ LGBTQ  lifestyles. </a:t>
            </a:r>
            <a:r>
              <a:rPr lang="en-GB" sz="2000" b="1" dirty="0" smtClean="0"/>
              <a:t>Children </a:t>
            </a:r>
            <a:r>
              <a:rPr lang="en-GB" sz="2000" b="1" dirty="0"/>
              <a:t>learn about a whole range of differences, such as physical appearance and personality, likes and dislikes, and that people can have differences of opinion.  Within the context of these lessons they will also be introduced to different cultures and ethnicities, people with different religions and beliefs</a:t>
            </a:r>
            <a:r>
              <a:rPr lang="en-GB" sz="2000" b="1" dirty="0" smtClean="0"/>
              <a:t>.</a:t>
            </a:r>
          </a:p>
          <a:p>
            <a:endParaRPr lang="en-GB" sz="2000" b="1" dirty="0"/>
          </a:p>
          <a:p>
            <a:r>
              <a:rPr lang="en-GB" sz="2000" b="1" dirty="0"/>
              <a:t>In Year 2, for example there are lessons on What makes a family and within this context the idea of a family with 2 mums or 2 dads may be discussed.  </a:t>
            </a:r>
            <a:endParaRPr lang="en-GB" sz="2000" b="1" dirty="0" smtClean="0"/>
          </a:p>
          <a:p>
            <a:endParaRPr lang="en-GB" sz="2000" b="1" dirty="0"/>
          </a:p>
          <a:p>
            <a:r>
              <a:rPr lang="en-GB" sz="2000" b="1" dirty="0"/>
              <a:t>In KS2 there are lessons about bullying which reference use of the word ‘gay’ as an insult – the teacher’s role will be to explain the term as romantic feelings between 2 people of the same sex but not in the context of any sexual activity. </a:t>
            </a:r>
            <a:endParaRPr lang="en-GB" sz="2000" dirty="0"/>
          </a:p>
          <a:p>
            <a:endParaRPr lang="en-GB" dirty="0"/>
          </a:p>
        </p:txBody>
      </p:sp>
      <p:sp>
        <p:nvSpPr>
          <p:cNvPr id="4" name="Text Placeholder 3">
            <a:extLst>
              <a:ext uri="{FF2B5EF4-FFF2-40B4-BE49-F238E27FC236}">
                <a16:creationId xmlns:a16="http://schemas.microsoft.com/office/drawing/2014/main" id="{0BAF8D82-A510-45A4-B3C4-351759D0DBA6}"/>
              </a:ext>
            </a:extLst>
          </p:cNvPr>
          <p:cNvSpPr>
            <a:spLocks noGrp="1"/>
          </p:cNvSpPr>
          <p:nvPr>
            <p:ph type="body" sz="half" idx="2"/>
          </p:nvPr>
        </p:nvSpPr>
        <p:spPr/>
        <p:txBody>
          <a:bodyPr/>
          <a:lstStyle/>
          <a:p>
            <a:endParaRPr lang="en-GB" dirty="0"/>
          </a:p>
        </p:txBody>
      </p:sp>
      <p:pic>
        <p:nvPicPr>
          <p:cNvPr id="5" name="Picture 4">
            <a:extLst>
              <a:ext uri="{FF2B5EF4-FFF2-40B4-BE49-F238E27FC236}">
                <a16:creationId xmlns:a16="http://schemas.microsoft.com/office/drawing/2014/main" id="{BE630839-9F95-4514-B0BB-8487B8A99EA4}"/>
              </a:ext>
            </a:extLst>
          </p:cNvPr>
          <p:cNvPicPr>
            <a:picLocks noChangeAspect="1"/>
          </p:cNvPicPr>
          <p:nvPr/>
        </p:nvPicPr>
        <p:blipFill rotWithShape="1">
          <a:blip r:embed="rId2"/>
          <a:srcRect l="15667" r="13746"/>
          <a:stretch/>
        </p:blipFill>
        <p:spPr>
          <a:xfrm>
            <a:off x="9423663" y="2286000"/>
            <a:ext cx="2066125" cy="1624519"/>
          </a:xfrm>
          <a:prstGeom prst="rect">
            <a:avLst/>
          </a:prstGeom>
        </p:spPr>
      </p:pic>
    </p:spTree>
    <p:extLst>
      <p:ext uri="{BB962C8B-B14F-4D97-AF65-F5344CB8AC3E}">
        <p14:creationId xmlns:p14="http://schemas.microsoft.com/office/powerpoint/2010/main" val="1252634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89D50-44B1-4F9C-9F0C-4B13708F7D35}"/>
              </a:ext>
            </a:extLst>
          </p:cNvPr>
          <p:cNvSpPr>
            <a:spLocks noGrp="1"/>
          </p:cNvSpPr>
          <p:nvPr>
            <p:ph type="title"/>
          </p:nvPr>
        </p:nvSpPr>
        <p:spPr>
          <a:xfrm>
            <a:off x="9296400" y="607392"/>
            <a:ext cx="2430780" cy="771242"/>
          </a:xfrm>
        </p:spPr>
        <p:txBody>
          <a:bodyPr/>
          <a:lstStyle/>
          <a:p>
            <a:r>
              <a:rPr lang="en-GB" b="1" dirty="0"/>
              <a:t>Relationships</a:t>
            </a:r>
          </a:p>
        </p:txBody>
      </p:sp>
      <p:sp>
        <p:nvSpPr>
          <p:cNvPr id="3" name="Content Placeholder 2">
            <a:extLst>
              <a:ext uri="{FF2B5EF4-FFF2-40B4-BE49-F238E27FC236}">
                <a16:creationId xmlns:a16="http://schemas.microsoft.com/office/drawing/2014/main" id="{4BE6D6AD-9DBB-4B85-92F8-68B49B5764C9}"/>
              </a:ext>
            </a:extLst>
          </p:cNvPr>
          <p:cNvSpPr>
            <a:spLocks noGrp="1"/>
          </p:cNvSpPr>
          <p:nvPr>
            <p:ph idx="1"/>
          </p:nvPr>
        </p:nvSpPr>
        <p:spPr/>
        <p:txBody>
          <a:bodyPr>
            <a:normAutofit/>
          </a:bodyPr>
          <a:lstStyle/>
          <a:p>
            <a:endParaRPr lang="en-GB" sz="2400" b="1" dirty="0"/>
          </a:p>
          <a:p>
            <a:r>
              <a:rPr lang="en-GB" sz="2400" b="1" dirty="0" smtClean="0"/>
              <a:t>The </a:t>
            </a:r>
            <a:r>
              <a:rPr lang="en-GB" sz="2400" b="1" dirty="0"/>
              <a:t>Equality </a:t>
            </a:r>
            <a:r>
              <a:rPr lang="en-GB" sz="2400" b="1" dirty="0" smtClean="0"/>
              <a:t>Act </a:t>
            </a:r>
            <a:r>
              <a:rPr lang="en-GB" sz="2400" b="1" dirty="0"/>
              <a:t>requires schools to eliminate discrimination; advance equality of opportunity; and foster good relationships. By doing so, the Equality Act encourages schools to meet the diverse needs of children and to improve outcomes for all pupils regardless of background. Part of the Equality ‘duty’ is to teach children about rights and responsibilities, acceptance, empathy and understanding of others. </a:t>
            </a:r>
          </a:p>
          <a:p>
            <a:endParaRPr lang="en-GB" dirty="0"/>
          </a:p>
          <a:p>
            <a:endParaRPr lang="en-GB" dirty="0"/>
          </a:p>
        </p:txBody>
      </p:sp>
      <p:sp>
        <p:nvSpPr>
          <p:cNvPr id="4" name="Text Placeholder 3">
            <a:extLst>
              <a:ext uri="{FF2B5EF4-FFF2-40B4-BE49-F238E27FC236}">
                <a16:creationId xmlns:a16="http://schemas.microsoft.com/office/drawing/2014/main" id="{0BAF8D82-A510-45A4-B3C4-351759D0DBA6}"/>
              </a:ext>
            </a:extLst>
          </p:cNvPr>
          <p:cNvSpPr>
            <a:spLocks noGrp="1"/>
          </p:cNvSpPr>
          <p:nvPr>
            <p:ph type="body" sz="half" idx="2"/>
          </p:nvPr>
        </p:nvSpPr>
        <p:spPr/>
        <p:txBody>
          <a:bodyPr/>
          <a:lstStyle/>
          <a:p>
            <a:endParaRPr lang="en-GB" dirty="0"/>
          </a:p>
        </p:txBody>
      </p:sp>
      <p:pic>
        <p:nvPicPr>
          <p:cNvPr id="5" name="Picture 4">
            <a:extLst>
              <a:ext uri="{FF2B5EF4-FFF2-40B4-BE49-F238E27FC236}">
                <a16:creationId xmlns:a16="http://schemas.microsoft.com/office/drawing/2014/main" id="{BE630839-9F95-4514-B0BB-8487B8A99EA4}"/>
              </a:ext>
            </a:extLst>
          </p:cNvPr>
          <p:cNvPicPr>
            <a:picLocks noChangeAspect="1"/>
          </p:cNvPicPr>
          <p:nvPr/>
        </p:nvPicPr>
        <p:blipFill rotWithShape="1">
          <a:blip r:embed="rId2"/>
          <a:srcRect l="15667" r="13746"/>
          <a:stretch/>
        </p:blipFill>
        <p:spPr>
          <a:xfrm>
            <a:off x="9423663" y="2286000"/>
            <a:ext cx="2066125" cy="1624519"/>
          </a:xfrm>
          <a:prstGeom prst="rect">
            <a:avLst/>
          </a:prstGeom>
        </p:spPr>
      </p:pic>
    </p:spTree>
    <p:extLst>
      <p:ext uri="{BB962C8B-B14F-4D97-AF65-F5344CB8AC3E}">
        <p14:creationId xmlns:p14="http://schemas.microsoft.com/office/powerpoint/2010/main" val="409685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296400" y="607392"/>
            <a:ext cx="2303417" cy="1963315"/>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pPr lvl="0"/>
            <a:r>
              <a:rPr lang="en-GB" sz="2800" b="1" dirty="0">
                <a:solidFill>
                  <a:srgbClr val="0070C0"/>
                </a:solidFill>
              </a:rPr>
              <a:t>6. Changing Me</a:t>
            </a:r>
            <a:endParaRPr lang="en-GB" sz="2800" dirty="0">
              <a:solidFill>
                <a:srgbClr val="0070C0"/>
              </a:solidFill>
            </a:endParaRPr>
          </a:p>
          <a:p>
            <a:pPr lvl="0"/>
            <a:r>
              <a:rPr lang="en-GB" sz="2000" b="1" dirty="0"/>
              <a:t>This puzzle includes </a:t>
            </a:r>
            <a:r>
              <a:rPr lang="en-GB" sz="2000" b="1" dirty="0">
                <a:solidFill>
                  <a:srgbClr val="FF0000"/>
                </a:solidFill>
              </a:rPr>
              <a:t>sex and relationships education </a:t>
            </a:r>
            <a:r>
              <a:rPr lang="en-GB" sz="2000" b="1" dirty="0"/>
              <a:t>in the context of </a:t>
            </a:r>
            <a:r>
              <a:rPr lang="en-GB" sz="2000" b="1" dirty="0">
                <a:solidFill>
                  <a:srgbClr val="FF0000"/>
                </a:solidFill>
              </a:rPr>
              <a:t>coping positively with change</a:t>
            </a:r>
            <a:r>
              <a:rPr lang="en-GB" sz="2000" b="1" dirty="0"/>
              <a:t>. (includes age-appropriate sex education). This is a brief summary of what each year group will cover under the Jigsaw scheme of work:</a:t>
            </a:r>
          </a:p>
          <a:p>
            <a:pPr lvl="0"/>
            <a:r>
              <a:rPr lang="en-GB" sz="2000" b="1" u="sng" dirty="0">
                <a:solidFill>
                  <a:srgbClr val="FF0000"/>
                </a:solidFill>
              </a:rPr>
              <a:t>Reception: </a:t>
            </a:r>
            <a:r>
              <a:rPr lang="en-GB" sz="2000" b="1" dirty="0"/>
              <a:t>Bodies, Respecting my body, Growing up, Growth and change, Fun and fears, Celebrations.</a:t>
            </a:r>
          </a:p>
          <a:p>
            <a:pPr lvl="0"/>
            <a:r>
              <a:rPr lang="en-GB" sz="2000" b="1" u="sng" dirty="0">
                <a:solidFill>
                  <a:srgbClr val="FF0000"/>
                </a:solidFill>
              </a:rPr>
              <a:t>Year 1: </a:t>
            </a:r>
            <a:r>
              <a:rPr lang="en-GB" sz="2000" b="1" dirty="0"/>
              <a:t>Life Cycles, changes in me, changes since being a baby, Differences between male and female bodes (correct terminology), Linking growing and learning, Coping with change, Transition</a:t>
            </a:r>
          </a:p>
          <a:p>
            <a:pPr lvl="0"/>
            <a:r>
              <a:rPr lang="en-GB" sz="2000" b="1" u="sng" dirty="0">
                <a:solidFill>
                  <a:srgbClr val="FF0000"/>
                </a:solidFill>
              </a:rPr>
              <a:t>Year 2</a:t>
            </a:r>
            <a:r>
              <a:rPr lang="en-GB" sz="2400" b="1" u="sng" dirty="0">
                <a:solidFill>
                  <a:srgbClr val="FF0000"/>
                </a:solidFill>
              </a:rPr>
              <a:t>: </a:t>
            </a:r>
            <a:r>
              <a:rPr lang="en-GB" sz="2000" b="1" dirty="0"/>
              <a:t>Life cycles in nature, Growing from young to old, Increasing independence, Differences in male and female bodies (correct terminology), Assertiveness, Preparing for transition. </a:t>
            </a:r>
          </a:p>
          <a:p>
            <a:pPr lvl="0"/>
            <a:endParaRPr lang="en-GB" sz="2000" b="1" dirty="0"/>
          </a:p>
          <a:p>
            <a:endParaRPr lang="en-GB" dirty="0"/>
          </a:p>
        </p:txBody>
      </p:sp>
      <p:pic>
        <p:nvPicPr>
          <p:cNvPr id="6" name="Picture 5"/>
          <p:cNvPicPr>
            <a:picLocks noChangeAspect="1"/>
          </p:cNvPicPr>
          <p:nvPr/>
        </p:nvPicPr>
        <p:blipFill>
          <a:blip r:embed="rId3"/>
          <a:stretch>
            <a:fillRect/>
          </a:stretch>
        </p:blipFill>
        <p:spPr>
          <a:xfrm>
            <a:off x="9442268" y="2669983"/>
            <a:ext cx="2011680" cy="3153905"/>
          </a:xfrm>
          <a:prstGeom prst="rect">
            <a:avLst/>
          </a:prstGeom>
        </p:spPr>
      </p:pic>
      <p:sp>
        <p:nvSpPr>
          <p:cNvPr id="4" name="Text Placeholder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113558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b="1" dirty="0"/>
              <a:t>So What are we already Teaching?</a:t>
            </a:r>
          </a:p>
        </p:txBody>
      </p:sp>
      <p:sp>
        <p:nvSpPr>
          <p:cNvPr id="3" name="Text Placeholder 2"/>
          <p:cNvSpPr>
            <a:spLocks noGrp="1"/>
          </p:cNvSpPr>
          <p:nvPr>
            <p:ph type="body" idx="1"/>
          </p:nvPr>
        </p:nvSpPr>
        <p:spPr/>
        <p:txBody>
          <a:bodyPr/>
          <a:lstStyle/>
          <a:p>
            <a:endParaRPr lang="en-GB"/>
          </a:p>
        </p:txBody>
      </p:sp>
      <p:pic>
        <p:nvPicPr>
          <p:cNvPr id="4" name="Picture 3" descr="C:\Users\User\AppData\Local\Microsoft\Windows\INetCache\Content.MSO\B79C9BD9.tmp"/>
          <p:cNvPicPr/>
          <p:nvPr/>
        </p:nvPicPr>
        <p:blipFill>
          <a:blip r:embed="rId2">
            <a:extLst>
              <a:ext uri="{28A0092B-C50C-407E-A947-70E740481C1C}">
                <a14:useLocalDpi xmlns:a14="http://schemas.microsoft.com/office/drawing/2010/main" val="0"/>
              </a:ext>
            </a:extLst>
          </a:blip>
          <a:srcRect/>
          <a:stretch>
            <a:fillRect/>
          </a:stretch>
        </p:blipFill>
        <p:spPr bwMode="auto">
          <a:xfrm>
            <a:off x="4916359" y="1032235"/>
            <a:ext cx="2365375" cy="1242695"/>
          </a:xfrm>
          <a:prstGeom prst="rect">
            <a:avLst/>
          </a:prstGeom>
          <a:noFill/>
          <a:ln>
            <a:noFill/>
          </a:ln>
        </p:spPr>
      </p:pic>
    </p:spTree>
    <p:extLst>
      <p:ext uri="{BB962C8B-B14F-4D97-AF65-F5344CB8AC3E}">
        <p14:creationId xmlns:p14="http://schemas.microsoft.com/office/powerpoint/2010/main" val="24407914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296400" y="607392"/>
            <a:ext cx="2303417" cy="1963315"/>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20000"/>
          </a:bodyPr>
          <a:lstStyle/>
          <a:p>
            <a:pPr lvl="0"/>
            <a:r>
              <a:rPr lang="en-GB" sz="3200" b="1" dirty="0">
                <a:solidFill>
                  <a:srgbClr val="0070C0"/>
                </a:solidFill>
              </a:rPr>
              <a:t>6. Changing Me</a:t>
            </a:r>
            <a:endParaRPr lang="en-GB" sz="3200" dirty="0">
              <a:solidFill>
                <a:srgbClr val="0070C0"/>
              </a:solidFill>
            </a:endParaRPr>
          </a:p>
          <a:p>
            <a:pPr lvl="0"/>
            <a:r>
              <a:rPr lang="en-GB" sz="2400" b="1" dirty="0"/>
              <a:t>This puzzle includes sex and relationships education in the context of coping positively with change. (includes age-appropriate sex education)</a:t>
            </a:r>
          </a:p>
          <a:p>
            <a:pPr lvl="0"/>
            <a:r>
              <a:rPr lang="en-GB" sz="2200" b="1" u="sng" dirty="0">
                <a:solidFill>
                  <a:srgbClr val="FF0000"/>
                </a:solidFill>
              </a:rPr>
              <a:t>Year 3: </a:t>
            </a:r>
            <a:r>
              <a:rPr lang="en-GB" sz="2200" b="1" dirty="0"/>
              <a:t>How babies grow, Understanding a baby’s needs, outside body changes, inside body changes, family stereotypes, Challenging my ideas, preparing for transition</a:t>
            </a:r>
          </a:p>
          <a:p>
            <a:pPr lvl="0"/>
            <a:r>
              <a:rPr lang="en-GB" sz="2200" b="1" u="sng" dirty="0">
                <a:solidFill>
                  <a:srgbClr val="FF0000"/>
                </a:solidFill>
              </a:rPr>
              <a:t>Year 4: </a:t>
            </a:r>
            <a:r>
              <a:rPr lang="en-GB" sz="2200" b="1" dirty="0"/>
              <a:t>Being unique, Having a baby, Girls and puberty, confidence in change, Accepting change, preparing for transition, Environmental change.</a:t>
            </a:r>
          </a:p>
          <a:p>
            <a:r>
              <a:rPr lang="en-GB" sz="2200" b="1" u="sng" dirty="0">
                <a:solidFill>
                  <a:srgbClr val="FF0000"/>
                </a:solidFill>
              </a:rPr>
              <a:t>Year 5: </a:t>
            </a:r>
            <a:r>
              <a:rPr lang="en-GB" sz="2200" b="1" dirty="0"/>
              <a:t>Self and body image, Influence of online and media on body image, Puberty for girls, Puberty for boys, Conception (including IVF), Growing responsibility, Preparing for transition.</a:t>
            </a:r>
          </a:p>
          <a:p>
            <a:r>
              <a:rPr lang="en-GB" sz="2200" b="1" u="sng" dirty="0">
                <a:solidFill>
                  <a:srgbClr val="FF0000"/>
                </a:solidFill>
              </a:rPr>
              <a:t>Year 6: </a:t>
            </a:r>
            <a:r>
              <a:rPr lang="en-GB" sz="2200" b="1" dirty="0"/>
              <a:t>Self image, body image, Puberty and feelings, Conception to birth, Physical attraction, Respect and Consent, Boyfriends/girlfriends, Sexting, Transition.</a:t>
            </a:r>
          </a:p>
          <a:p>
            <a:pPr lvl="0"/>
            <a:endParaRPr lang="en-GB" sz="2400" b="1" dirty="0"/>
          </a:p>
        </p:txBody>
      </p:sp>
      <p:pic>
        <p:nvPicPr>
          <p:cNvPr id="6" name="Picture 5"/>
          <p:cNvPicPr>
            <a:picLocks noChangeAspect="1"/>
          </p:cNvPicPr>
          <p:nvPr/>
        </p:nvPicPr>
        <p:blipFill>
          <a:blip r:embed="rId3"/>
          <a:stretch>
            <a:fillRect/>
          </a:stretch>
        </p:blipFill>
        <p:spPr>
          <a:xfrm>
            <a:off x="9442268" y="2669983"/>
            <a:ext cx="2011680" cy="3153905"/>
          </a:xfrm>
          <a:prstGeom prst="rect">
            <a:avLst/>
          </a:prstGeom>
        </p:spPr>
      </p:pic>
      <p:sp>
        <p:nvSpPr>
          <p:cNvPr id="4" name="Text Placeholder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2984978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
            </a:r>
            <a:br>
              <a:rPr lang="en-GB" dirty="0"/>
            </a:b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r>
              <a:rPr lang="en-GB" sz="2400" b="1" dirty="0"/>
              <a:t>Please have a look at the scrapbooks.  </a:t>
            </a:r>
          </a:p>
          <a:p>
            <a:endParaRPr lang="en-GB" sz="2400" b="1" dirty="0"/>
          </a:p>
          <a:p>
            <a:r>
              <a:rPr lang="en-GB" sz="2400" b="1" dirty="0"/>
              <a:t>Please have a look at the sample resources available from Jigsaw</a:t>
            </a:r>
          </a:p>
          <a:p>
            <a:endParaRPr lang="en-GB" sz="2400" b="1" dirty="0"/>
          </a:p>
          <a:p>
            <a:r>
              <a:rPr lang="en-GB" sz="2400" b="1" dirty="0"/>
              <a:t>Please feel free to ask questions</a:t>
            </a:r>
          </a:p>
          <a:p>
            <a:endParaRPr lang="en-GB" sz="2400" b="1" dirty="0"/>
          </a:p>
          <a:p>
            <a:r>
              <a:rPr lang="en-GB" sz="2400" b="1" dirty="0"/>
              <a:t>We welcome your comments </a:t>
            </a:r>
          </a:p>
          <a:p>
            <a:endParaRPr lang="en-GB" sz="2400" b="1" dirty="0"/>
          </a:p>
          <a:p>
            <a:r>
              <a:rPr lang="en-GB" sz="2400" b="1" dirty="0"/>
              <a:t>We want PSHE at St Matthew’s to reflect our Christian ethos and to be a strong parent/school partnership.  </a:t>
            </a:r>
          </a:p>
          <a:p>
            <a:endParaRPr lang="en-GB" sz="2400" b="1" dirty="0"/>
          </a:p>
          <a:p>
            <a:endParaRPr lang="en-GB" sz="2400" b="1" dirty="0"/>
          </a:p>
          <a:p>
            <a:r>
              <a:rPr lang="en-GB" sz="2400" b="1" dirty="0"/>
              <a:t>Thank you!</a:t>
            </a:r>
          </a:p>
          <a:p>
            <a:endParaRPr lang="en-GB" sz="2400" b="1" dirty="0"/>
          </a:p>
          <a:p>
            <a:pPr marL="0" indent="0">
              <a:buNone/>
            </a:pPr>
            <a:endParaRPr lang="en-GB" sz="2400" b="1" dirty="0"/>
          </a:p>
          <a:p>
            <a:pPr marL="0" indent="0">
              <a:buNone/>
            </a:pPr>
            <a:endParaRPr lang="en-GB" sz="2400" b="1" dirty="0"/>
          </a:p>
        </p:txBody>
      </p:sp>
      <p:sp>
        <p:nvSpPr>
          <p:cNvPr id="4" name="Text Placeholder 3"/>
          <p:cNvSpPr>
            <a:spLocks noGrp="1"/>
          </p:cNvSpPr>
          <p:nvPr>
            <p:ph type="body" sz="half" idx="2"/>
          </p:nvPr>
        </p:nvSpPr>
        <p:spPr>
          <a:xfrm>
            <a:off x="9296400" y="2286000"/>
            <a:ext cx="2430780" cy="3947760"/>
          </a:xfrm>
        </p:spPr>
        <p:txBody>
          <a:bodyPr>
            <a:normAutofit lnSpcReduction="10000"/>
          </a:bodyPr>
          <a:lstStyle/>
          <a:p>
            <a:endParaRPr lang="en-GB" dirty="0"/>
          </a:p>
          <a:p>
            <a:r>
              <a:rPr lang="en-GB" sz="1800" b="1" dirty="0"/>
              <a:t>PSHE at St Matthew’s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gn="ctr"/>
            <a:r>
              <a:rPr lang="en-GB" b="1" dirty="0"/>
              <a:t>“Whatever you do, do it with all your heart”</a:t>
            </a:r>
          </a:p>
          <a:p>
            <a:endParaRPr lang="en-GB" dirty="0"/>
          </a:p>
        </p:txBody>
      </p:sp>
      <p:pic>
        <p:nvPicPr>
          <p:cNvPr id="5" name="Picture Placeholder 4"/>
          <p:cNvPicPr>
            <a:picLocks noChangeAspect="1"/>
          </p:cNvPicPr>
          <p:nvPr/>
        </p:nvPicPr>
        <p:blipFill>
          <a:blip r:embed="rId2"/>
          <a:srcRect t="553" b="553"/>
          <a:stretch>
            <a:fillRect/>
          </a:stretch>
        </p:blipFill>
        <p:spPr>
          <a:xfrm>
            <a:off x="9412534" y="641240"/>
            <a:ext cx="2198512" cy="1644760"/>
          </a:xfrm>
          <a:prstGeom prst="rect">
            <a:avLst/>
          </a:prstGeom>
        </p:spPr>
      </p:pic>
      <p:pic>
        <p:nvPicPr>
          <p:cNvPr id="6" name="Picture 5"/>
          <p:cNvPicPr>
            <a:picLocks noChangeAspect="1"/>
          </p:cNvPicPr>
          <p:nvPr/>
        </p:nvPicPr>
        <p:blipFill>
          <a:blip r:embed="rId3"/>
          <a:stretch>
            <a:fillRect/>
          </a:stretch>
        </p:blipFill>
        <p:spPr>
          <a:xfrm>
            <a:off x="9649371" y="3276600"/>
            <a:ext cx="1724837" cy="2002198"/>
          </a:xfrm>
          <a:prstGeom prst="rect">
            <a:avLst/>
          </a:prstGeom>
        </p:spPr>
      </p:pic>
    </p:spTree>
    <p:extLst>
      <p:ext uri="{BB962C8B-B14F-4D97-AF65-F5344CB8AC3E}">
        <p14:creationId xmlns:p14="http://schemas.microsoft.com/office/powerpoint/2010/main" val="63463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0" y="508000"/>
            <a:ext cx="2432304" cy="880534"/>
          </a:xfrm>
        </p:spPr>
        <p:txBody>
          <a:bodyPr/>
          <a:lstStyle/>
          <a:p>
            <a:r>
              <a:rPr lang="en-GB" sz="2000" b="1" dirty="0"/>
              <a:t>Already this year across the school we have covered: </a:t>
            </a:r>
          </a:p>
        </p:txBody>
      </p:sp>
      <p:sp>
        <p:nvSpPr>
          <p:cNvPr id="4" name="Text Placeholder 3"/>
          <p:cNvSpPr>
            <a:spLocks noGrp="1"/>
          </p:cNvSpPr>
          <p:nvPr>
            <p:ph type="body" sz="half" idx="2"/>
          </p:nvPr>
        </p:nvSpPr>
        <p:spPr>
          <a:xfrm>
            <a:off x="9296400" y="1388533"/>
            <a:ext cx="2432304" cy="4978400"/>
          </a:xfrm>
        </p:spPr>
        <p:txBody>
          <a:bodyPr>
            <a:normAutofit fontScale="40000" lnSpcReduction="20000"/>
          </a:bodyPr>
          <a:lstStyle/>
          <a:p>
            <a:r>
              <a:rPr lang="en-GB" sz="4000" b="1" dirty="0"/>
              <a:t>Emotions</a:t>
            </a:r>
          </a:p>
          <a:p>
            <a:r>
              <a:rPr lang="en-GB" sz="4000" b="1" dirty="0"/>
              <a:t>Healthy Living</a:t>
            </a:r>
          </a:p>
          <a:p>
            <a:r>
              <a:rPr lang="en-GB" sz="4000" b="1" dirty="0"/>
              <a:t>Healthy friendships</a:t>
            </a:r>
          </a:p>
          <a:p>
            <a:r>
              <a:rPr lang="en-GB" sz="4000" b="1" dirty="0"/>
              <a:t>Aspirations – when I grow up</a:t>
            </a:r>
          </a:p>
          <a:p>
            <a:r>
              <a:rPr lang="en-GB" sz="4000" b="1" dirty="0"/>
              <a:t>Gifts and talents</a:t>
            </a:r>
          </a:p>
          <a:p>
            <a:r>
              <a:rPr lang="en-GB" sz="4000" b="1" dirty="0"/>
              <a:t>Respecting others and different ways of life</a:t>
            </a:r>
          </a:p>
          <a:p>
            <a:r>
              <a:rPr lang="en-GB" sz="4000" b="1" dirty="0"/>
              <a:t>Differences between male and female body parts</a:t>
            </a:r>
          </a:p>
          <a:p>
            <a:r>
              <a:rPr lang="en-GB" sz="4000" b="1" dirty="0"/>
              <a:t>Staying safe – drugs, alcohol, gangs</a:t>
            </a:r>
          </a:p>
          <a:p>
            <a:r>
              <a:rPr lang="en-GB" sz="4000" b="1" dirty="0"/>
              <a:t>Online safety</a:t>
            </a:r>
          </a:p>
          <a:p>
            <a:r>
              <a:rPr lang="en-GB" sz="4000" b="1" dirty="0"/>
              <a:t>Peer pressure</a:t>
            </a:r>
          </a:p>
          <a:p>
            <a:r>
              <a:rPr lang="en-GB" sz="4000" b="1" dirty="0"/>
              <a:t>Money matters</a:t>
            </a:r>
          </a:p>
          <a:p>
            <a:endParaRPr lang="en-GB" dirty="0"/>
          </a:p>
        </p:txBody>
      </p:sp>
      <p:pic>
        <p:nvPicPr>
          <p:cNvPr id="5" name="Picture Placeholder 4" descr="C:\Users\User\AppData\Local\Microsoft\Windows\INetCache\Content.Word\IMG_8436.JPG"/>
          <p:cNvPicPr>
            <a:picLocks noGrp="1"/>
          </p:cNvPicPr>
          <p:nvPr>
            <p:ph type="pic" idx="1"/>
          </p:nvPr>
        </p:nvPicPr>
        <p:blipFill>
          <a:blip r:embed="rId2">
            <a:extLst>
              <a:ext uri="{28A0092B-C50C-407E-A947-70E740481C1C}">
                <a14:useLocalDpi xmlns:a14="http://schemas.microsoft.com/office/drawing/2010/main" val="0"/>
              </a:ext>
            </a:extLst>
          </a:blip>
          <a:srcRect l="76" r="76"/>
          <a:stretch>
            <a:fillRect/>
          </a:stretch>
        </p:blipFill>
        <p:spPr bwMode="auto">
          <a:xfrm rot="10800000">
            <a:off x="228599" y="237744"/>
            <a:ext cx="8531352" cy="6382512"/>
          </a:xfrm>
          <a:prstGeom prst="rect">
            <a:avLst/>
          </a:prstGeom>
          <a:noFill/>
          <a:ln>
            <a:noFill/>
          </a:ln>
        </p:spPr>
      </p:pic>
    </p:spTree>
    <p:extLst>
      <p:ext uri="{BB962C8B-B14F-4D97-AF65-F5344CB8AC3E}">
        <p14:creationId xmlns:p14="http://schemas.microsoft.com/office/powerpoint/2010/main" val="2157493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b="1" dirty="0"/>
              <a:t>So What’s new?</a:t>
            </a:r>
          </a:p>
        </p:txBody>
      </p:sp>
      <p:sp>
        <p:nvSpPr>
          <p:cNvPr id="3" name="Text Placeholder 2"/>
          <p:cNvSpPr>
            <a:spLocks noGrp="1"/>
          </p:cNvSpPr>
          <p:nvPr>
            <p:ph type="body" idx="1"/>
          </p:nvPr>
        </p:nvSpPr>
        <p:spPr/>
        <p:txBody>
          <a:bodyPr/>
          <a:lstStyle/>
          <a:p>
            <a:endParaRPr lang="en-GB"/>
          </a:p>
        </p:txBody>
      </p:sp>
      <p:pic>
        <p:nvPicPr>
          <p:cNvPr id="4098" name="Picture 2" descr="Image result for whats new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798" y="553156"/>
            <a:ext cx="2294114" cy="249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585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r>
            <a:br>
              <a:rPr lang="en-GB" dirty="0"/>
            </a:br>
            <a:endParaRPr lang="en-GB" dirty="0"/>
          </a:p>
        </p:txBody>
      </p:sp>
      <p:sp>
        <p:nvSpPr>
          <p:cNvPr id="4" name="Text Placeholder 3"/>
          <p:cNvSpPr>
            <a:spLocks noGrp="1"/>
          </p:cNvSpPr>
          <p:nvPr>
            <p:ph type="body" sz="half" idx="2"/>
          </p:nvPr>
        </p:nvSpPr>
        <p:spPr>
          <a:xfrm>
            <a:off x="9296400" y="1128889"/>
            <a:ext cx="2430780" cy="4662311"/>
          </a:xfrm>
        </p:spPr>
        <p:txBody>
          <a:bodyPr>
            <a:noAutofit/>
          </a:bodyPr>
          <a:lstStyle/>
          <a:p>
            <a:pPr algn="ctr"/>
            <a:r>
              <a:rPr lang="en-GB" sz="1800" b="1" dirty="0"/>
              <a:t>With effect from September 2020 the Government has introduced:</a:t>
            </a:r>
          </a:p>
          <a:p>
            <a:pPr algn="ctr"/>
            <a:endParaRPr lang="en-GB" sz="1800" b="1" dirty="0"/>
          </a:p>
          <a:p>
            <a:pPr algn="ctr"/>
            <a:r>
              <a:rPr lang="en-GB" sz="1800" b="1" dirty="0"/>
              <a:t> Statutory Guidance for Relationships and Sex Education and Health Education </a:t>
            </a:r>
          </a:p>
          <a:p>
            <a:pPr algn="ctr"/>
            <a:r>
              <a:rPr lang="en-GB" sz="1800" b="1" dirty="0"/>
              <a:t>(</a:t>
            </a:r>
            <a:r>
              <a:rPr lang="en-GB" sz="1200" b="1" dirty="0"/>
              <a:t>published by the Department for Education</a:t>
            </a:r>
            <a:r>
              <a:rPr lang="en-GB" sz="1800" b="1" dirty="0"/>
              <a:t>)</a:t>
            </a:r>
            <a:endParaRPr lang="en-GB" sz="1800" dirty="0"/>
          </a:p>
          <a:p>
            <a:endParaRPr lang="en-GB" sz="1800" dirty="0"/>
          </a:p>
        </p:txBody>
      </p:sp>
      <p:pic>
        <p:nvPicPr>
          <p:cNvPr id="8194" name="Picture 2" descr="Image result for relationships education polic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4208" y="407676"/>
            <a:ext cx="4337170" cy="602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330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t>At St Matthew’s we are </a:t>
            </a:r>
            <a:r>
              <a:rPr lang="en-GB" b="1" dirty="0">
                <a:solidFill>
                  <a:srgbClr val="00B050"/>
                </a:solidFill>
              </a:rPr>
              <a:t>already</a:t>
            </a:r>
            <a:r>
              <a:rPr lang="en-GB" b="1" dirty="0"/>
              <a:t> covering most of the new requirements within our PSHE lessons.</a:t>
            </a:r>
          </a:p>
        </p:txBody>
      </p:sp>
      <p:sp>
        <p:nvSpPr>
          <p:cNvPr id="3" name="Content Placeholder 2"/>
          <p:cNvSpPr>
            <a:spLocks noGrp="1"/>
          </p:cNvSpPr>
          <p:nvPr>
            <p:ph idx="1"/>
          </p:nvPr>
        </p:nvSpPr>
        <p:spPr>
          <a:xfrm>
            <a:off x="1066800" y="2677886"/>
            <a:ext cx="10058400" cy="3357154"/>
          </a:xfrm>
        </p:spPr>
        <p:txBody>
          <a:bodyPr>
            <a:normAutofit/>
          </a:bodyPr>
          <a:lstStyle/>
          <a:p>
            <a:r>
              <a:rPr lang="en-GB" sz="2400" b="1" dirty="0"/>
              <a:t>The statutory guidelines set out in the government document  are to ensure that all schools are providing a quality education in 3 key areas: </a:t>
            </a:r>
          </a:p>
          <a:p>
            <a:endParaRPr lang="en-GB" sz="2400" b="1" dirty="0"/>
          </a:p>
          <a:p>
            <a:r>
              <a:rPr lang="en-GB" sz="2800" b="1" u="sng" dirty="0">
                <a:solidFill>
                  <a:srgbClr val="FF0000"/>
                </a:solidFill>
              </a:rPr>
              <a:t>Relationships</a:t>
            </a:r>
          </a:p>
          <a:p>
            <a:r>
              <a:rPr lang="en-GB" sz="2800" b="1" u="sng" dirty="0">
                <a:solidFill>
                  <a:srgbClr val="FF0000"/>
                </a:solidFill>
              </a:rPr>
              <a:t>Sex Education</a:t>
            </a:r>
          </a:p>
          <a:p>
            <a:r>
              <a:rPr lang="en-GB" sz="2800" b="1" u="sng" dirty="0">
                <a:solidFill>
                  <a:srgbClr val="FF0000"/>
                </a:solidFill>
              </a:rPr>
              <a:t>Health education</a:t>
            </a:r>
          </a:p>
        </p:txBody>
      </p:sp>
    </p:spTree>
    <p:extLst>
      <p:ext uri="{BB962C8B-B14F-4D97-AF65-F5344CB8AC3E}">
        <p14:creationId xmlns:p14="http://schemas.microsoft.com/office/powerpoint/2010/main" val="3493197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395984"/>
          </a:xfrm>
        </p:spPr>
        <p:txBody>
          <a:bodyPr>
            <a:normAutofit fontScale="90000"/>
          </a:bodyPr>
          <a:lstStyle/>
          <a:p>
            <a:r>
              <a:rPr lang="en-GB" b="1" u="sng" dirty="0">
                <a:solidFill>
                  <a:srgbClr val="FF0000"/>
                </a:solidFill>
              </a:rPr>
              <a:t>Healthy Lifestyles:</a:t>
            </a:r>
          </a:p>
        </p:txBody>
      </p:sp>
      <p:sp>
        <p:nvSpPr>
          <p:cNvPr id="3" name="Content Placeholder 2"/>
          <p:cNvSpPr>
            <a:spLocks noGrp="1"/>
          </p:cNvSpPr>
          <p:nvPr>
            <p:ph idx="1"/>
          </p:nvPr>
        </p:nvSpPr>
        <p:spPr>
          <a:xfrm>
            <a:off x="1066800" y="914400"/>
            <a:ext cx="10058400" cy="5120640"/>
          </a:xfrm>
        </p:spPr>
        <p:txBody>
          <a:bodyPr/>
          <a:lstStyle/>
          <a:p>
            <a:pPr marL="0" indent="0">
              <a:buNone/>
            </a:pPr>
            <a:endParaRPr lang="en-GB" sz="2800" b="1" u="sng" dirty="0">
              <a:solidFill>
                <a:srgbClr val="FF0000"/>
              </a:solidFill>
            </a:endParaRPr>
          </a:p>
          <a:p>
            <a:r>
              <a:rPr lang="en-GB" sz="2400" b="1" dirty="0">
                <a:solidFill>
                  <a:srgbClr val="00B050"/>
                </a:solidFill>
              </a:rPr>
              <a:t>Mental health and wellbeing</a:t>
            </a:r>
          </a:p>
          <a:p>
            <a:r>
              <a:rPr lang="en-GB" sz="2400" b="1" dirty="0">
                <a:solidFill>
                  <a:srgbClr val="00B050"/>
                </a:solidFill>
              </a:rPr>
              <a:t>Online wellbeing</a:t>
            </a:r>
          </a:p>
          <a:p>
            <a:r>
              <a:rPr lang="en-GB" sz="2400" b="1" dirty="0">
                <a:solidFill>
                  <a:srgbClr val="00B050"/>
                </a:solidFill>
              </a:rPr>
              <a:t>Internet safety and harm</a:t>
            </a:r>
          </a:p>
          <a:p>
            <a:r>
              <a:rPr lang="en-GB" sz="2400" b="1" dirty="0">
                <a:solidFill>
                  <a:srgbClr val="00B050"/>
                </a:solidFill>
              </a:rPr>
              <a:t>Physical health and fitness</a:t>
            </a:r>
          </a:p>
          <a:p>
            <a:r>
              <a:rPr lang="en-GB" sz="2400" b="1" dirty="0">
                <a:solidFill>
                  <a:srgbClr val="00B050"/>
                </a:solidFill>
              </a:rPr>
              <a:t>Healthy eating</a:t>
            </a:r>
          </a:p>
          <a:p>
            <a:r>
              <a:rPr lang="en-GB" sz="2400" b="1" dirty="0">
                <a:solidFill>
                  <a:srgbClr val="00B050"/>
                </a:solidFill>
              </a:rPr>
              <a:t>Drugs, alcohol and tobacco</a:t>
            </a:r>
          </a:p>
          <a:p>
            <a:r>
              <a:rPr lang="en-GB" sz="2400" b="1" dirty="0">
                <a:solidFill>
                  <a:srgbClr val="00B050"/>
                </a:solidFill>
              </a:rPr>
              <a:t>Good quality sleep</a:t>
            </a:r>
          </a:p>
          <a:p>
            <a:r>
              <a:rPr lang="en-GB" sz="2400" b="1" dirty="0">
                <a:solidFill>
                  <a:srgbClr val="00B050"/>
                </a:solidFill>
              </a:rPr>
              <a:t>Personal hygiene</a:t>
            </a:r>
          </a:p>
          <a:p>
            <a:r>
              <a:rPr lang="en-GB" sz="2400" b="1" dirty="0">
                <a:solidFill>
                  <a:srgbClr val="00B050"/>
                </a:solidFill>
              </a:rPr>
              <a:t>Basic First Aid</a:t>
            </a:r>
          </a:p>
          <a:p>
            <a:endParaRPr lang="en-GB" dirty="0"/>
          </a:p>
        </p:txBody>
      </p:sp>
    </p:spTree>
    <p:extLst>
      <p:ext uri="{BB962C8B-B14F-4D97-AF65-F5344CB8AC3E}">
        <p14:creationId xmlns:p14="http://schemas.microsoft.com/office/powerpoint/2010/main" val="1827692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222"/>
            <a:ext cx="10058400" cy="925689"/>
          </a:xfrm>
        </p:spPr>
        <p:txBody>
          <a:bodyPr/>
          <a:lstStyle/>
          <a:p>
            <a:r>
              <a:rPr lang="en-GB" b="1" u="sng" dirty="0">
                <a:solidFill>
                  <a:srgbClr val="FF0000"/>
                </a:solidFill>
              </a:rPr>
              <a:t>Relationships:</a:t>
            </a:r>
          </a:p>
        </p:txBody>
      </p:sp>
      <p:sp>
        <p:nvSpPr>
          <p:cNvPr id="3" name="Content Placeholder 2"/>
          <p:cNvSpPr>
            <a:spLocks noGrp="1"/>
          </p:cNvSpPr>
          <p:nvPr>
            <p:ph idx="1"/>
          </p:nvPr>
        </p:nvSpPr>
        <p:spPr>
          <a:xfrm>
            <a:off x="1066800" y="1038578"/>
            <a:ext cx="10058400" cy="5407377"/>
          </a:xfrm>
        </p:spPr>
        <p:txBody>
          <a:bodyPr>
            <a:normAutofit/>
          </a:bodyPr>
          <a:lstStyle/>
          <a:p>
            <a:r>
              <a:rPr lang="en-GB" sz="1900" b="1" u="sng" dirty="0">
                <a:solidFill>
                  <a:schemeClr val="accent4">
                    <a:lumMod val="75000"/>
                  </a:schemeClr>
                </a:solidFill>
              </a:rPr>
              <a:t>Families and people who care for us</a:t>
            </a:r>
          </a:p>
          <a:p>
            <a:r>
              <a:rPr lang="en-GB" b="1" dirty="0">
                <a:solidFill>
                  <a:srgbClr val="00B050"/>
                </a:solidFill>
              </a:rPr>
              <a:t>The importance of family</a:t>
            </a:r>
          </a:p>
          <a:p>
            <a:r>
              <a:rPr lang="en-GB" b="1" dirty="0">
                <a:solidFill>
                  <a:srgbClr val="00B050"/>
                </a:solidFill>
              </a:rPr>
              <a:t>Respecting differences between families in school and the wider world</a:t>
            </a:r>
          </a:p>
          <a:p>
            <a:r>
              <a:rPr lang="en-GB" b="1" dirty="0">
                <a:solidFill>
                  <a:srgbClr val="00B050"/>
                </a:solidFill>
              </a:rPr>
              <a:t>Different types of stable, caring relationships are at the heart of happy families</a:t>
            </a:r>
          </a:p>
          <a:p>
            <a:r>
              <a:rPr lang="en-GB" b="1" u="sng" dirty="0">
                <a:solidFill>
                  <a:schemeClr val="accent4">
                    <a:lumMod val="75000"/>
                  </a:schemeClr>
                </a:solidFill>
              </a:rPr>
              <a:t>Caring friendships</a:t>
            </a:r>
          </a:p>
          <a:p>
            <a:r>
              <a:rPr lang="en-GB" b="1" dirty="0">
                <a:solidFill>
                  <a:srgbClr val="00B050"/>
                </a:solidFill>
              </a:rPr>
              <a:t>Positive friendships</a:t>
            </a:r>
          </a:p>
          <a:p>
            <a:r>
              <a:rPr lang="en-GB" b="1" dirty="0">
                <a:solidFill>
                  <a:srgbClr val="00B050"/>
                </a:solidFill>
              </a:rPr>
              <a:t>Managing conflict - repairing friendships</a:t>
            </a:r>
          </a:p>
          <a:p>
            <a:r>
              <a:rPr lang="en-GB" b="1" dirty="0">
                <a:solidFill>
                  <a:srgbClr val="00B050"/>
                </a:solidFill>
              </a:rPr>
              <a:t>Trust</a:t>
            </a:r>
          </a:p>
          <a:p>
            <a:r>
              <a:rPr lang="en-GB" b="1" u="sng" dirty="0">
                <a:solidFill>
                  <a:schemeClr val="accent4">
                    <a:lumMod val="75000"/>
                  </a:schemeClr>
                </a:solidFill>
              </a:rPr>
              <a:t>Respectful Relationships</a:t>
            </a:r>
          </a:p>
          <a:p>
            <a:r>
              <a:rPr lang="en-GB" b="1" dirty="0">
                <a:solidFill>
                  <a:srgbClr val="00B050"/>
                </a:solidFill>
              </a:rPr>
              <a:t>Importance of respecting differences in others</a:t>
            </a:r>
          </a:p>
          <a:p>
            <a:r>
              <a:rPr lang="en-GB" b="1" dirty="0">
                <a:solidFill>
                  <a:srgbClr val="00B050"/>
                </a:solidFill>
              </a:rPr>
              <a:t>Self respect</a:t>
            </a:r>
          </a:p>
          <a:p>
            <a:r>
              <a:rPr lang="en-GB" b="1" dirty="0">
                <a:solidFill>
                  <a:srgbClr val="00B050"/>
                </a:solidFill>
              </a:rPr>
              <a:t>Courtesy and manners</a:t>
            </a:r>
          </a:p>
          <a:p>
            <a:r>
              <a:rPr lang="en-GB" b="1" dirty="0">
                <a:solidFill>
                  <a:srgbClr val="00B050"/>
                </a:solidFill>
              </a:rPr>
              <a:t>Respect to others including those in positions of authority</a:t>
            </a:r>
          </a:p>
          <a:p>
            <a:pPr marL="0" indent="0">
              <a:buNone/>
            </a:pPr>
            <a:endParaRPr lang="en-GB" b="1" u="sng" dirty="0">
              <a:solidFill>
                <a:schemeClr val="accent4">
                  <a:lumMod val="75000"/>
                </a:schemeClr>
              </a:solidFill>
            </a:endParaRPr>
          </a:p>
          <a:p>
            <a:endParaRPr lang="en-GB" b="1" u="sng" dirty="0">
              <a:solidFill>
                <a:srgbClr val="00B050"/>
              </a:solidFill>
            </a:endParaRPr>
          </a:p>
          <a:p>
            <a:endParaRPr lang="en-GB" b="1" u="sng" dirty="0">
              <a:solidFill>
                <a:srgbClr val="00B050"/>
              </a:solidFill>
            </a:endParaRPr>
          </a:p>
        </p:txBody>
      </p:sp>
    </p:spTree>
    <p:extLst>
      <p:ext uri="{BB962C8B-B14F-4D97-AF65-F5344CB8AC3E}">
        <p14:creationId xmlns:p14="http://schemas.microsoft.com/office/powerpoint/2010/main" val="42779564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1885</Words>
  <Application>Microsoft Office PowerPoint</Application>
  <PresentationFormat>Widescreen</PresentationFormat>
  <Paragraphs>200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Century Gothic</vt:lpstr>
      <vt:lpstr>Garamond</vt:lpstr>
      <vt:lpstr>Savon</vt:lpstr>
      <vt:lpstr>PSHE</vt:lpstr>
      <vt:lpstr>PSHE</vt:lpstr>
      <vt:lpstr>So What are we already Teaching?</vt:lpstr>
      <vt:lpstr>Already this year across the school we have covered: </vt:lpstr>
      <vt:lpstr>So What’s new?</vt:lpstr>
      <vt:lpstr> </vt:lpstr>
      <vt:lpstr>At St Matthew’s we are already covering most of the new requirements within our PSHE lessons.</vt:lpstr>
      <vt:lpstr>Healthy Lifestyles:</vt:lpstr>
      <vt:lpstr>Relationships:</vt:lpstr>
      <vt:lpstr>Relationships:</vt:lpstr>
      <vt:lpstr>Sex Education:</vt:lpstr>
      <vt:lpstr>Parental Rights: </vt:lpstr>
      <vt:lpstr>So how are we going to do this? </vt:lpstr>
      <vt:lpstr>As a school we want to ensure that, not only do we comply with the statutory guidance, we also want to provide a wider PSHE curriculum that is relevant and up to date.</vt:lpstr>
      <vt:lpstr>School – Parent/carer Partnership </vt:lpstr>
      <vt:lpstr>Jigsaw</vt:lpstr>
      <vt:lpstr>Jigsaw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Relationships</vt:lpstr>
      <vt:lpstr>Relationships</vt:lpstr>
      <vt:lpstr>Relationships</vt:lpstr>
      <vt:lpstr>PowerPoint Presentation</vt:lpstr>
      <vt:lpstr>PowerPoint Presentation</vt:lpstr>
      <vt:lpstr>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dc:title>
  <dc:creator>susan brown</dc:creator>
  <cp:lastModifiedBy>Susan Todd</cp:lastModifiedBy>
  <cp:revision>9</cp:revision>
  <dcterms:created xsi:type="dcterms:W3CDTF">2020-03-01T18:33:22Z</dcterms:created>
  <dcterms:modified xsi:type="dcterms:W3CDTF">2020-03-02T13:10:03Z</dcterms:modified>
</cp:coreProperties>
</file>